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3" r:id="rId3"/>
    <p:sldId id="271" r:id="rId4"/>
    <p:sldId id="272" r:id="rId5"/>
    <p:sldId id="274" r:id="rId6"/>
    <p:sldId id="275" r:id="rId7"/>
    <p:sldId id="257" r:id="rId8"/>
    <p:sldId id="258" r:id="rId9"/>
    <p:sldId id="259" r:id="rId10"/>
    <p:sldId id="267" r:id="rId11"/>
    <p:sldId id="268" r:id="rId12"/>
    <p:sldId id="261" r:id="rId13"/>
    <p:sldId id="262" r:id="rId14"/>
    <p:sldId id="263" r:id="rId15"/>
    <p:sldId id="264" r:id="rId16"/>
    <p:sldId id="265" r:id="rId17"/>
    <p:sldId id="276" r:id="rId18"/>
    <p:sldId id="277" r:id="rId19"/>
    <p:sldId id="260" r:id="rId20"/>
    <p:sldId id="278" r:id="rId21"/>
    <p:sldId id="266" r:id="rId22"/>
    <p:sldId id="26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1" d="100"/>
          <a:sy n="71" d="100"/>
        </p:scale>
        <p:origin x="-129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FF4C4B-C4D5-4BB0-B67F-3126EA1069AC}" type="datetimeFigureOut">
              <a:rPr lang="en-US" smtClean="0"/>
              <a:t>5/17/2017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2A53F3-A918-43AE-9C51-7AF1915FB87C}" type="slidenum">
              <a:rPr lang="en-US" smtClean="0"/>
              <a:t>‹#›</a:t>
            </a:fld>
            <a:endParaRPr lang="en-US"/>
          </a:p>
        </p:txBody>
      </p:sp>
    </p:spTree>
    <p:extLst>
      <p:ext uri="{BB962C8B-B14F-4D97-AF65-F5344CB8AC3E}">
        <p14:creationId xmlns:p14="http://schemas.microsoft.com/office/powerpoint/2010/main" val="3659724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A53F3-A918-43AE-9C51-7AF1915FB87C}" type="slidenum">
              <a:rPr lang="en-US" smtClean="0"/>
              <a:t>7</a:t>
            </a:fld>
            <a:endParaRPr lang="en-US"/>
          </a:p>
        </p:txBody>
      </p:sp>
    </p:spTree>
    <p:extLst>
      <p:ext uri="{BB962C8B-B14F-4D97-AF65-F5344CB8AC3E}">
        <p14:creationId xmlns:p14="http://schemas.microsoft.com/office/powerpoint/2010/main" val="4236196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4E9303-4D2C-4886-9346-58B7BD416F8E}" type="datetime1">
              <a:rPr lang="en-US" smtClean="0"/>
              <a:t>5/17/2017</a:t>
            </a:fld>
            <a:endParaRPr lang="en-US"/>
          </a:p>
        </p:txBody>
      </p:sp>
      <p:sp>
        <p:nvSpPr>
          <p:cNvPr id="5" name="Footer Placeholder 4"/>
          <p:cNvSpPr>
            <a:spLocks noGrp="1"/>
          </p:cNvSpPr>
          <p:nvPr>
            <p:ph type="ftr" sz="quarter" idx="11"/>
          </p:nvPr>
        </p:nvSpPr>
        <p:spPr/>
        <p:txBody>
          <a:bodyPr/>
          <a:lstStyle/>
          <a:p>
            <a:r>
              <a:rPr lang="en-US" smtClean="0"/>
              <a:t>PGDBFS 202-FSG</a:t>
            </a:r>
            <a:endParaRPr lang="en-US"/>
          </a:p>
        </p:txBody>
      </p:sp>
      <p:sp>
        <p:nvSpPr>
          <p:cNvPr id="6" name="Slide Number Placeholder 5"/>
          <p:cNvSpPr>
            <a:spLocks noGrp="1"/>
          </p:cNvSpPr>
          <p:nvPr>
            <p:ph type="sldNum" sz="quarter" idx="12"/>
          </p:nvPr>
        </p:nvSpPr>
        <p:spPr/>
        <p:txBody>
          <a:bodyPr/>
          <a:lstStyle/>
          <a:p>
            <a:fld id="{F12EA7A8-15B0-41AA-9927-37558ADABA8F}" type="slidenum">
              <a:rPr lang="en-US" smtClean="0"/>
              <a:t>‹#›</a:t>
            </a:fld>
            <a:endParaRPr lang="en-US"/>
          </a:p>
        </p:txBody>
      </p:sp>
    </p:spTree>
    <p:extLst>
      <p:ext uri="{BB962C8B-B14F-4D97-AF65-F5344CB8AC3E}">
        <p14:creationId xmlns:p14="http://schemas.microsoft.com/office/powerpoint/2010/main" val="3864477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89A39-3B2C-4C37-AD07-0A29F7CEBFEC}" type="datetime1">
              <a:rPr lang="en-US" smtClean="0"/>
              <a:t>5/17/2017</a:t>
            </a:fld>
            <a:endParaRPr lang="en-US"/>
          </a:p>
        </p:txBody>
      </p:sp>
      <p:sp>
        <p:nvSpPr>
          <p:cNvPr id="5" name="Footer Placeholder 4"/>
          <p:cNvSpPr>
            <a:spLocks noGrp="1"/>
          </p:cNvSpPr>
          <p:nvPr>
            <p:ph type="ftr" sz="quarter" idx="11"/>
          </p:nvPr>
        </p:nvSpPr>
        <p:spPr/>
        <p:txBody>
          <a:bodyPr/>
          <a:lstStyle/>
          <a:p>
            <a:r>
              <a:rPr lang="en-US" smtClean="0"/>
              <a:t>PGDBFS 202-FSG</a:t>
            </a:r>
            <a:endParaRPr lang="en-US"/>
          </a:p>
        </p:txBody>
      </p:sp>
      <p:sp>
        <p:nvSpPr>
          <p:cNvPr id="6" name="Slide Number Placeholder 5"/>
          <p:cNvSpPr>
            <a:spLocks noGrp="1"/>
          </p:cNvSpPr>
          <p:nvPr>
            <p:ph type="sldNum" sz="quarter" idx="12"/>
          </p:nvPr>
        </p:nvSpPr>
        <p:spPr/>
        <p:txBody>
          <a:bodyPr/>
          <a:lstStyle/>
          <a:p>
            <a:fld id="{F12EA7A8-15B0-41AA-9927-37558ADABA8F}" type="slidenum">
              <a:rPr lang="en-US" smtClean="0"/>
              <a:t>‹#›</a:t>
            </a:fld>
            <a:endParaRPr lang="en-US"/>
          </a:p>
        </p:txBody>
      </p:sp>
    </p:spTree>
    <p:extLst>
      <p:ext uri="{BB962C8B-B14F-4D97-AF65-F5344CB8AC3E}">
        <p14:creationId xmlns:p14="http://schemas.microsoft.com/office/powerpoint/2010/main" val="3459581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B8644F-59EB-4487-8DD5-D930EA04F24A}" type="datetime1">
              <a:rPr lang="en-US" smtClean="0"/>
              <a:t>5/17/2017</a:t>
            </a:fld>
            <a:endParaRPr lang="en-US"/>
          </a:p>
        </p:txBody>
      </p:sp>
      <p:sp>
        <p:nvSpPr>
          <p:cNvPr id="5" name="Footer Placeholder 4"/>
          <p:cNvSpPr>
            <a:spLocks noGrp="1"/>
          </p:cNvSpPr>
          <p:nvPr>
            <p:ph type="ftr" sz="quarter" idx="11"/>
          </p:nvPr>
        </p:nvSpPr>
        <p:spPr/>
        <p:txBody>
          <a:bodyPr/>
          <a:lstStyle/>
          <a:p>
            <a:r>
              <a:rPr lang="en-US" smtClean="0"/>
              <a:t>PGDBFS 202-FSG</a:t>
            </a:r>
            <a:endParaRPr lang="en-US"/>
          </a:p>
        </p:txBody>
      </p:sp>
      <p:sp>
        <p:nvSpPr>
          <p:cNvPr id="6" name="Slide Number Placeholder 5"/>
          <p:cNvSpPr>
            <a:spLocks noGrp="1"/>
          </p:cNvSpPr>
          <p:nvPr>
            <p:ph type="sldNum" sz="quarter" idx="12"/>
          </p:nvPr>
        </p:nvSpPr>
        <p:spPr/>
        <p:txBody>
          <a:bodyPr/>
          <a:lstStyle/>
          <a:p>
            <a:fld id="{F12EA7A8-15B0-41AA-9927-37558ADABA8F}" type="slidenum">
              <a:rPr lang="en-US" smtClean="0"/>
              <a:t>‹#›</a:t>
            </a:fld>
            <a:endParaRPr lang="en-US"/>
          </a:p>
        </p:txBody>
      </p:sp>
    </p:spTree>
    <p:extLst>
      <p:ext uri="{BB962C8B-B14F-4D97-AF65-F5344CB8AC3E}">
        <p14:creationId xmlns:p14="http://schemas.microsoft.com/office/powerpoint/2010/main" val="1453027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53618C-D142-4A01-A862-F227A665E076}" type="datetime1">
              <a:rPr lang="en-US" smtClean="0"/>
              <a:t>5/17/2017</a:t>
            </a:fld>
            <a:endParaRPr lang="en-US"/>
          </a:p>
        </p:txBody>
      </p:sp>
      <p:sp>
        <p:nvSpPr>
          <p:cNvPr id="5" name="Footer Placeholder 4"/>
          <p:cNvSpPr>
            <a:spLocks noGrp="1"/>
          </p:cNvSpPr>
          <p:nvPr>
            <p:ph type="ftr" sz="quarter" idx="11"/>
          </p:nvPr>
        </p:nvSpPr>
        <p:spPr/>
        <p:txBody>
          <a:bodyPr/>
          <a:lstStyle/>
          <a:p>
            <a:r>
              <a:rPr lang="en-US" smtClean="0"/>
              <a:t>PGDBFS 202-FSG</a:t>
            </a:r>
            <a:endParaRPr lang="en-US"/>
          </a:p>
        </p:txBody>
      </p:sp>
      <p:sp>
        <p:nvSpPr>
          <p:cNvPr id="6" name="Slide Number Placeholder 5"/>
          <p:cNvSpPr>
            <a:spLocks noGrp="1"/>
          </p:cNvSpPr>
          <p:nvPr>
            <p:ph type="sldNum" sz="quarter" idx="12"/>
          </p:nvPr>
        </p:nvSpPr>
        <p:spPr/>
        <p:txBody>
          <a:bodyPr/>
          <a:lstStyle/>
          <a:p>
            <a:fld id="{F12EA7A8-15B0-41AA-9927-37558ADABA8F}" type="slidenum">
              <a:rPr lang="en-US" smtClean="0"/>
              <a:t>‹#›</a:t>
            </a:fld>
            <a:endParaRPr lang="en-US"/>
          </a:p>
        </p:txBody>
      </p:sp>
    </p:spTree>
    <p:extLst>
      <p:ext uri="{BB962C8B-B14F-4D97-AF65-F5344CB8AC3E}">
        <p14:creationId xmlns:p14="http://schemas.microsoft.com/office/powerpoint/2010/main" val="1073223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7738E0-D513-492A-B1AD-E6B749DA399D}" type="datetime1">
              <a:rPr lang="en-US" smtClean="0"/>
              <a:t>5/17/2017</a:t>
            </a:fld>
            <a:endParaRPr lang="en-US"/>
          </a:p>
        </p:txBody>
      </p:sp>
      <p:sp>
        <p:nvSpPr>
          <p:cNvPr id="5" name="Footer Placeholder 4"/>
          <p:cNvSpPr>
            <a:spLocks noGrp="1"/>
          </p:cNvSpPr>
          <p:nvPr>
            <p:ph type="ftr" sz="quarter" idx="11"/>
          </p:nvPr>
        </p:nvSpPr>
        <p:spPr/>
        <p:txBody>
          <a:bodyPr/>
          <a:lstStyle/>
          <a:p>
            <a:r>
              <a:rPr lang="en-US" smtClean="0"/>
              <a:t>PGDBFS 202-FSG</a:t>
            </a:r>
            <a:endParaRPr lang="en-US"/>
          </a:p>
        </p:txBody>
      </p:sp>
      <p:sp>
        <p:nvSpPr>
          <p:cNvPr id="6" name="Slide Number Placeholder 5"/>
          <p:cNvSpPr>
            <a:spLocks noGrp="1"/>
          </p:cNvSpPr>
          <p:nvPr>
            <p:ph type="sldNum" sz="quarter" idx="12"/>
          </p:nvPr>
        </p:nvSpPr>
        <p:spPr/>
        <p:txBody>
          <a:bodyPr/>
          <a:lstStyle/>
          <a:p>
            <a:fld id="{F12EA7A8-15B0-41AA-9927-37558ADABA8F}" type="slidenum">
              <a:rPr lang="en-US" smtClean="0"/>
              <a:t>‹#›</a:t>
            </a:fld>
            <a:endParaRPr lang="en-US"/>
          </a:p>
        </p:txBody>
      </p:sp>
    </p:spTree>
    <p:extLst>
      <p:ext uri="{BB962C8B-B14F-4D97-AF65-F5344CB8AC3E}">
        <p14:creationId xmlns:p14="http://schemas.microsoft.com/office/powerpoint/2010/main" val="3770061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8F5F38-00E5-4EAE-9D17-3D1235E9456F}" type="datetime1">
              <a:rPr lang="en-US" smtClean="0"/>
              <a:t>5/17/2017</a:t>
            </a:fld>
            <a:endParaRPr lang="en-US"/>
          </a:p>
        </p:txBody>
      </p:sp>
      <p:sp>
        <p:nvSpPr>
          <p:cNvPr id="6" name="Footer Placeholder 5"/>
          <p:cNvSpPr>
            <a:spLocks noGrp="1"/>
          </p:cNvSpPr>
          <p:nvPr>
            <p:ph type="ftr" sz="quarter" idx="11"/>
          </p:nvPr>
        </p:nvSpPr>
        <p:spPr/>
        <p:txBody>
          <a:bodyPr/>
          <a:lstStyle/>
          <a:p>
            <a:r>
              <a:rPr lang="en-US" smtClean="0"/>
              <a:t>PGDBFS 202-FSG</a:t>
            </a:r>
            <a:endParaRPr lang="en-US"/>
          </a:p>
        </p:txBody>
      </p:sp>
      <p:sp>
        <p:nvSpPr>
          <p:cNvPr id="7" name="Slide Number Placeholder 6"/>
          <p:cNvSpPr>
            <a:spLocks noGrp="1"/>
          </p:cNvSpPr>
          <p:nvPr>
            <p:ph type="sldNum" sz="quarter" idx="12"/>
          </p:nvPr>
        </p:nvSpPr>
        <p:spPr/>
        <p:txBody>
          <a:bodyPr/>
          <a:lstStyle/>
          <a:p>
            <a:fld id="{F12EA7A8-15B0-41AA-9927-37558ADABA8F}" type="slidenum">
              <a:rPr lang="en-US" smtClean="0"/>
              <a:t>‹#›</a:t>
            </a:fld>
            <a:endParaRPr lang="en-US"/>
          </a:p>
        </p:txBody>
      </p:sp>
    </p:spTree>
    <p:extLst>
      <p:ext uri="{BB962C8B-B14F-4D97-AF65-F5344CB8AC3E}">
        <p14:creationId xmlns:p14="http://schemas.microsoft.com/office/powerpoint/2010/main" val="4077829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D82BAF-CC11-4758-87D2-E2F6E3DB47F7}" type="datetime1">
              <a:rPr lang="en-US" smtClean="0"/>
              <a:t>5/17/2017</a:t>
            </a:fld>
            <a:endParaRPr lang="en-US"/>
          </a:p>
        </p:txBody>
      </p:sp>
      <p:sp>
        <p:nvSpPr>
          <p:cNvPr id="8" name="Footer Placeholder 7"/>
          <p:cNvSpPr>
            <a:spLocks noGrp="1"/>
          </p:cNvSpPr>
          <p:nvPr>
            <p:ph type="ftr" sz="quarter" idx="11"/>
          </p:nvPr>
        </p:nvSpPr>
        <p:spPr/>
        <p:txBody>
          <a:bodyPr/>
          <a:lstStyle/>
          <a:p>
            <a:r>
              <a:rPr lang="en-US" smtClean="0"/>
              <a:t>PGDBFS 202-FSG</a:t>
            </a:r>
            <a:endParaRPr lang="en-US"/>
          </a:p>
        </p:txBody>
      </p:sp>
      <p:sp>
        <p:nvSpPr>
          <p:cNvPr id="9" name="Slide Number Placeholder 8"/>
          <p:cNvSpPr>
            <a:spLocks noGrp="1"/>
          </p:cNvSpPr>
          <p:nvPr>
            <p:ph type="sldNum" sz="quarter" idx="12"/>
          </p:nvPr>
        </p:nvSpPr>
        <p:spPr/>
        <p:txBody>
          <a:bodyPr/>
          <a:lstStyle/>
          <a:p>
            <a:fld id="{F12EA7A8-15B0-41AA-9927-37558ADABA8F}" type="slidenum">
              <a:rPr lang="en-US" smtClean="0"/>
              <a:t>‹#›</a:t>
            </a:fld>
            <a:endParaRPr lang="en-US"/>
          </a:p>
        </p:txBody>
      </p:sp>
    </p:spTree>
    <p:extLst>
      <p:ext uri="{BB962C8B-B14F-4D97-AF65-F5344CB8AC3E}">
        <p14:creationId xmlns:p14="http://schemas.microsoft.com/office/powerpoint/2010/main" val="39642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47263D-63E1-43E7-A36B-D2CFD6C78E9F}" type="datetime1">
              <a:rPr lang="en-US" smtClean="0"/>
              <a:t>5/17/2017</a:t>
            </a:fld>
            <a:endParaRPr lang="en-US"/>
          </a:p>
        </p:txBody>
      </p:sp>
      <p:sp>
        <p:nvSpPr>
          <p:cNvPr id="4" name="Footer Placeholder 3"/>
          <p:cNvSpPr>
            <a:spLocks noGrp="1"/>
          </p:cNvSpPr>
          <p:nvPr>
            <p:ph type="ftr" sz="quarter" idx="11"/>
          </p:nvPr>
        </p:nvSpPr>
        <p:spPr/>
        <p:txBody>
          <a:bodyPr/>
          <a:lstStyle/>
          <a:p>
            <a:r>
              <a:rPr lang="en-US" smtClean="0"/>
              <a:t>PGDBFS 202-FSG</a:t>
            </a:r>
            <a:endParaRPr lang="en-US"/>
          </a:p>
        </p:txBody>
      </p:sp>
      <p:sp>
        <p:nvSpPr>
          <p:cNvPr id="5" name="Slide Number Placeholder 4"/>
          <p:cNvSpPr>
            <a:spLocks noGrp="1"/>
          </p:cNvSpPr>
          <p:nvPr>
            <p:ph type="sldNum" sz="quarter" idx="12"/>
          </p:nvPr>
        </p:nvSpPr>
        <p:spPr/>
        <p:txBody>
          <a:bodyPr/>
          <a:lstStyle/>
          <a:p>
            <a:fld id="{F12EA7A8-15B0-41AA-9927-37558ADABA8F}" type="slidenum">
              <a:rPr lang="en-US" smtClean="0"/>
              <a:t>‹#›</a:t>
            </a:fld>
            <a:endParaRPr lang="en-US"/>
          </a:p>
        </p:txBody>
      </p:sp>
    </p:spTree>
    <p:extLst>
      <p:ext uri="{BB962C8B-B14F-4D97-AF65-F5344CB8AC3E}">
        <p14:creationId xmlns:p14="http://schemas.microsoft.com/office/powerpoint/2010/main" val="159171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9DF53-B4BF-44C5-BCA0-774B79412015}" type="datetime1">
              <a:rPr lang="en-US" smtClean="0"/>
              <a:t>5/17/2017</a:t>
            </a:fld>
            <a:endParaRPr lang="en-US"/>
          </a:p>
        </p:txBody>
      </p:sp>
      <p:sp>
        <p:nvSpPr>
          <p:cNvPr id="3" name="Footer Placeholder 2"/>
          <p:cNvSpPr>
            <a:spLocks noGrp="1"/>
          </p:cNvSpPr>
          <p:nvPr>
            <p:ph type="ftr" sz="quarter" idx="11"/>
          </p:nvPr>
        </p:nvSpPr>
        <p:spPr/>
        <p:txBody>
          <a:bodyPr/>
          <a:lstStyle/>
          <a:p>
            <a:r>
              <a:rPr lang="en-US" smtClean="0"/>
              <a:t>PGDBFS 202-FSG</a:t>
            </a:r>
            <a:endParaRPr lang="en-US"/>
          </a:p>
        </p:txBody>
      </p:sp>
      <p:sp>
        <p:nvSpPr>
          <p:cNvPr id="4" name="Slide Number Placeholder 3"/>
          <p:cNvSpPr>
            <a:spLocks noGrp="1"/>
          </p:cNvSpPr>
          <p:nvPr>
            <p:ph type="sldNum" sz="quarter" idx="12"/>
          </p:nvPr>
        </p:nvSpPr>
        <p:spPr/>
        <p:txBody>
          <a:bodyPr/>
          <a:lstStyle/>
          <a:p>
            <a:fld id="{F12EA7A8-15B0-41AA-9927-37558ADABA8F}" type="slidenum">
              <a:rPr lang="en-US" smtClean="0"/>
              <a:t>‹#›</a:t>
            </a:fld>
            <a:endParaRPr lang="en-US"/>
          </a:p>
        </p:txBody>
      </p:sp>
    </p:spTree>
    <p:extLst>
      <p:ext uri="{BB962C8B-B14F-4D97-AF65-F5344CB8AC3E}">
        <p14:creationId xmlns:p14="http://schemas.microsoft.com/office/powerpoint/2010/main" val="396904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6F05D0-899A-4AB9-9A72-6314BCD7EC76}" type="datetime1">
              <a:rPr lang="en-US" smtClean="0"/>
              <a:t>5/17/2017</a:t>
            </a:fld>
            <a:endParaRPr lang="en-US"/>
          </a:p>
        </p:txBody>
      </p:sp>
      <p:sp>
        <p:nvSpPr>
          <p:cNvPr id="6" name="Footer Placeholder 5"/>
          <p:cNvSpPr>
            <a:spLocks noGrp="1"/>
          </p:cNvSpPr>
          <p:nvPr>
            <p:ph type="ftr" sz="quarter" idx="11"/>
          </p:nvPr>
        </p:nvSpPr>
        <p:spPr/>
        <p:txBody>
          <a:bodyPr/>
          <a:lstStyle/>
          <a:p>
            <a:r>
              <a:rPr lang="en-US" smtClean="0"/>
              <a:t>PGDBFS 202-FSG</a:t>
            </a:r>
            <a:endParaRPr lang="en-US"/>
          </a:p>
        </p:txBody>
      </p:sp>
      <p:sp>
        <p:nvSpPr>
          <p:cNvPr id="7" name="Slide Number Placeholder 6"/>
          <p:cNvSpPr>
            <a:spLocks noGrp="1"/>
          </p:cNvSpPr>
          <p:nvPr>
            <p:ph type="sldNum" sz="quarter" idx="12"/>
          </p:nvPr>
        </p:nvSpPr>
        <p:spPr/>
        <p:txBody>
          <a:bodyPr/>
          <a:lstStyle/>
          <a:p>
            <a:fld id="{F12EA7A8-15B0-41AA-9927-37558ADABA8F}" type="slidenum">
              <a:rPr lang="en-US" smtClean="0"/>
              <a:t>‹#›</a:t>
            </a:fld>
            <a:endParaRPr lang="en-US"/>
          </a:p>
        </p:txBody>
      </p:sp>
    </p:spTree>
    <p:extLst>
      <p:ext uri="{BB962C8B-B14F-4D97-AF65-F5344CB8AC3E}">
        <p14:creationId xmlns:p14="http://schemas.microsoft.com/office/powerpoint/2010/main" val="2722352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9EF881-1C8F-48C5-BD31-43A6ABFDD1E2}" type="datetime1">
              <a:rPr lang="en-US" smtClean="0"/>
              <a:t>5/17/2017</a:t>
            </a:fld>
            <a:endParaRPr lang="en-US"/>
          </a:p>
        </p:txBody>
      </p:sp>
      <p:sp>
        <p:nvSpPr>
          <p:cNvPr id="6" name="Footer Placeholder 5"/>
          <p:cNvSpPr>
            <a:spLocks noGrp="1"/>
          </p:cNvSpPr>
          <p:nvPr>
            <p:ph type="ftr" sz="quarter" idx="11"/>
          </p:nvPr>
        </p:nvSpPr>
        <p:spPr/>
        <p:txBody>
          <a:bodyPr/>
          <a:lstStyle/>
          <a:p>
            <a:r>
              <a:rPr lang="en-US" smtClean="0"/>
              <a:t>PGDBFS 202-FSG</a:t>
            </a:r>
            <a:endParaRPr lang="en-US"/>
          </a:p>
        </p:txBody>
      </p:sp>
      <p:sp>
        <p:nvSpPr>
          <p:cNvPr id="7" name="Slide Number Placeholder 6"/>
          <p:cNvSpPr>
            <a:spLocks noGrp="1"/>
          </p:cNvSpPr>
          <p:nvPr>
            <p:ph type="sldNum" sz="quarter" idx="12"/>
          </p:nvPr>
        </p:nvSpPr>
        <p:spPr/>
        <p:txBody>
          <a:bodyPr/>
          <a:lstStyle/>
          <a:p>
            <a:fld id="{F12EA7A8-15B0-41AA-9927-37558ADABA8F}" type="slidenum">
              <a:rPr lang="en-US" smtClean="0"/>
              <a:t>‹#›</a:t>
            </a:fld>
            <a:endParaRPr lang="en-US"/>
          </a:p>
        </p:txBody>
      </p:sp>
    </p:spTree>
    <p:extLst>
      <p:ext uri="{BB962C8B-B14F-4D97-AF65-F5344CB8AC3E}">
        <p14:creationId xmlns:p14="http://schemas.microsoft.com/office/powerpoint/2010/main" val="1197810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1DF8A-DA74-4BC6-B7B1-DCD161397D3A}" type="datetime1">
              <a:rPr lang="en-US" smtClean="0"/>
              <a:t>5/17/2017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PGDBFS 202-FSG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EA7A8-15B0-41AA-9927-37558ADABA8F}" type="slidenum">
              <a:rPr lang="en-US" smtClean="0"/>
              <a:t>‹#›</a:t>
            </a:fld>
            <a:endParaRPr lang="en-US"/>
          </a:p>
        </p:txBody>
      </p:sp>
    </p:spTree>
    <p:extLst>
      <p:ext uri="{BB962C8B-B14F-4D97-AF65-F5344CB8AC3E}">
        <p14:creationId xmlns:p14="http://schemas.microsoft.com/office/powerpoint/2010/main" val="3612412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755775"/>
          </a:xfrm>
        </p:spPr>
        <p:txBody>
          <a:bodyPr>
            <a:normAutofit fontScale="90000"/>
          </a:bodyPr>
          <a:lstStyle/>
          <a:p>
            <a:r>
              <a:rPr lang="en-US" dirty="0" smtClean="0">
                <a:latin typeface="Arial" pitchFamily="34" charset="0"/>
                <a:cs typeface="Arial" pitchFamily="34" charset="0"/>
              </a:rPr>
              <a:t>Amalgamations </a:t>
            </a:r>
            <a:br>
              <a:rPr lang="en-US" dirty="0" smtClean="0">
                <a:latin typeface="Arial" pitchFamily="34" charset="0"/>
                <a:cs typeface="Arial" pitchFamily="34" charset="0"/>
              </a:rPr>
            </a:br>
            <a:r>
              <a:rPr lang="en-US" dirty="0" smtClean="0">
                <a:latin typeface="Arial" pitchFamily="34" charset="0"/>
                <a:cs typeface="Arial" pitchFamily="34" charset="0"/>
              </a:rPr>
              <a:t>&amp; </a:t>
            </a:r>
            <a:br>
              <a:rPr lang="en-US" dirty="0" smtClean="0">
                <a:latin typeface="Arial" pitchFamily="34" charset="0"/>
                <a:cs typeface="Arial" pitchFamily="34" charset="0"/>
              </a:rPr>
            </a:br>
            <a:r>
              <a:rPr lang="en-US" dirty="0" smtClean="0">
                <a:latin typeface="Arial" pitchFamily="34" charset="0"/>
                <a:cs typeface="Arial" pitchFamily="34" charset="0"/>
              </a:rPr>
              <a:t>Restructuring</a:t>
            </a:r>
            <a:endParaRPr lang="en-US" dirty="0">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PGDBFS 202-FSG</a:t>
            </a:r>
            <a:endParaRPr lang="en-US"/>
          </a:p>
        </p:txBody>
      </p:sp>
      <p:sp>
        <p:nvSpPr>
          <p:cNvPr id="5" name="Slide Number Placeholder 4"/>
          <p:cNvSpPr>
            <a:spLocks noGrp="1"/>
          </p:cNvSpPr>
          <p:nvPr>
            <p:ph type="sldNum" sz="quarter" idx="12"/>
          </p:nvPr>
        </p:nvSpPr>
        <p:spPr/>
        <p:txBody>
          <a:bodyPr/>
          <a:lstStyle/>
          <a:p>
            <a:fld id="{F12EA7A8-15B0-41AA-9927-37558ADABA8F}" type="slidenum">
              <a:rPr lang="en-US" smtClean="0"/>
              <a:t>1</a:t>
            </a:fld>
            <a:endParaRPr lang="en-US"/>
          </a:p>
        </p:txBody>
      </p:sp>
    </p:spTree>
    <p:extLst>
      <p:ext uri="{BB962C8B-B14F-4D97-AF65-F5344CB8AC3E}">
        <p14:creationId xmlns:p14="http://schemas.microsoft.com/office/powerpoint/2010/main" val="3590149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dirty="0">
                <a:latin typeface="Arial" panose="020B0604020202020204" pitchFamily="34" charset="0"/>
                <a:cs typeface="Arial" panose="020B0604020202020204" pitchFamily="34" charset="0"/>
              </a:rPr>
              <a:t>Cash Flow valuation basis</a:t>
            </a:r>
            <a:r>
              <a:rPr lang="en-US" sz="3600" dirty="0">
                <a:latin typeface="Arial" panose="020B0604020202020204" pitchFamily="34" charset="0"/>
                <a:cs typeface="Arial" panose="020B0604020202020204" pitchFamily="34" charset="0"/>
              </a:rPr>
              <a:t/>
            </a:r>
            <a:br>
              <a:rPr lang="en-US" sz="3600"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990600"/>
            <a:ext cx="8763000" cy="5135563"/>
          </a:xfrm>
        </p:spPr>
        <p:txBody>
          <a:bodyPr>
            <a:normAutofit fontScale="85000" lnSpcReduction="10000"/>
          </a:bodyPr>
          <a:lstStyle/>
          <a:p>
            <a:pPr marL="0" indent="0" algn="just">
              <a:buNone/>
            </a:pPr>
            <a:r>
              <a:rPr lang="en-US" sz="2000" b="1" dirty="0">
                <a:latin typeface="Arial" panose="020B0604020202020204" pitchFamily="34" charset="0"/>
                <a:cs typeface="Arial" panose="020B0604020202020204" pitchFamily="34" charset="0"/>
              </a:rPr>
              <a:t>Free Cash Flow </a:t>
            </a:r>
            <a:r>
              <a:rPr lang="en-US" sz="2000" b="1" dirty="0" smtClean="0">
                <a:latin typeface="Arial" panose="020B0604020202020204" pitchFamily="34" charset="0"/>
                <a:cs typeface="Arial" panose="020B0604020202020204" pitchFamily="34" charset="0"/>
              </a:rPr>
              <a:t>Valuation</a:t>
            </a:r>
          </a:p>
          <a:p>
            <a:pPr marL="0" indent="0" algn="just">
              <a:buNone/>
            </a:pPr>
            <a:endParaRPr lang="en-US"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Free </a:t>
            </a:r>
            <a:r>
              <a:rPr lang="en-US" sz="2000" dirty="0">
                <a:latin typeface="Arial" panose="020B0604020202020204" pitchFamily="34" charset="0"/>
                <a:cs typeface="Arial" panose="020B0604020202020204" pitchFamily="34" charset="0"/>
              </a:rPr>
              <a:t>cash flow valuation is an approach to business valuation in which the business value equals the present value of its free cash flow. It involves projecting free cash flows into future and then discounting them at the appropriate cost of capital</a:t>
            </a:r>
            <a:r>
              <a:rPr lang="en-US" sz="2000" dirty="0" smtClean="0">
                <a:latin typeface="Arial" panose="020B0604020202020204" pitchFamily="34" charset="0"/>
                <a:cs typeface="Arial" panose="020B0604020202020204" pitchFamily="34" charset="0"/>
              </a:rPr>
              <a:t>.</a:t>
            </a:r>
          </a:p>
          <a:p>
            <a:pPr algn="just"/>
            <a:endParaRPr lang="en-US" sz="2000" dirty="0">
              <a:latin typeface="Arial" panose="020B0604020202020204" pitchFamily="34" charset="0"/>
              <a:cs typeface="Arial" panose="020B0604020202020204" pitchFamily="34" charset="0"/>
            </a:endParaRPr>
          </a:p>
          <a:p>
            <a:pPr marL="0" indent="0" algn="just">
              <a:buNone/>
            </a:pPr>
            <a:r>
              <a:rPr lang="en-US" sz="2000" b="1" dirty="0">
                <a:latin typeface="Arial" panose="020B0604020202020204" pitchFamily="34" charset="0"/>
                <a:cs typeface="Arial" panose="020B0604020202020204" pitchFamily="34" charset="0"/>
              </a:rPr>
              <a:t>Formula</a:t>
            </a:r>
          </a:p>
          <a:p>
            <a:pPr algn="just"/>
            <a:endParaRPr lang="en-US" sz="2000"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The most basic free cash flow valuation models are similar to the dividend discount model. The following formulas are using to calculate business value and business equity value respectively:</a:t>
            </a:r>
          </a:p>
          <a:p>
            <a:pPr algn="just"/>
            <a:endParaRPr lang="en-US" sz="2000" dirty="0">
              <a:latin typeface="Arial" panose="020B0604020202020204" pitchFamily="34" charset="0"/>
              <a:cs typeface="Arial" panose="020B0604020202020204" pitchFamily="34" charset="0"/>
            </a:endParaRPr>
          </a:p>
          <a:p>
            <a:pPr marL="0" indent="0" algn="just">
              <a:buNone/>
            </a:pPr>
            <a:r>
              <a:rPr lang="en-US" sz="2000" dirty="0">
                <a:latin typeface="Arial" panose="020B0604020202020204" pitchFamily="34" charset="0"/>
                <a:cs typeface="Arial" panose="020B0604020202020204" pitchFamily="34" charset="0"/>
              </a:rPr>
              <a:t>Total Business Value (under FCFF model) =	</a:t>
            </a:r>
            <a:r>
              <a:rPr lang="en-US" sz="2000" u="sng" dirty="0">
                <a:latin typeface="Arial" panose="020B0604020202020204" pitchFamily="34" charset="0"/>
                <a:cs typeface="Arial" panose="020B0604020202020204" pitchFamily="34" charset="0"/>
              </a:rPr>
              <a:t>FCFF Next Year</a:t>
            </a:r>
          </a:p>
          <a:p>
            <a:pPr marL="0" indent="0" algn="just">
              <a:buNone/>
            </a:pPr>
            <a:r>
              <a:rPr lang="en-US" sz="2000" dirty="0" smtClean="0">
                <a:latin typeface="Arial" panose="020B0604020202020204" pitchFamily="34" charset="0"/>
                <a:cs typeface="Arial" panose="020B0604020202020204" pitchFamily="34" charset="0"/>
              </a:rPr>
              <a:t>					WACC </a:t>
            </a:r>
            <a:r>
              <a:rPr lang="en-US" sz="2000" dirty="0">
                <a:latin typeface="Arial" panose="020B0604020202020204" pitchFamily="34" charset="0"/>
                <a:cs typeface="Arial" panose="020B0604020202020204" pitchFamily="34" charset="0"/>
              </a:rPr>
              <a:t>− g</a:t>
            </a:r>
          </a:p>
          <a:p>
            <a:pPr marL="0" indent="0" algn="just">
              <a:buNone/>
            </a:pPr>
            <a:r>
              <a:rPr lang="en-US" sz="2000" dirty="0">
                <a:latin typeface="Arial" panose="020B0604020202020204" pitchFamily="34" charset="0"/>
                <a:cs typeface="Arial" panose="020B0604020202020204" pitchFamily="34" charset="0"/>
              </a:rPr>
              <a:t>Equity Value Under FCFF Valuation Model = Total Business Value − Market Value of Debt</a:t>
            </a:r>
          </a:p>
          <a:p>
            <a:pPr algn="just"/>
            <a:endParaRPr lang="en-US" sz="2000" dirty="0">
              <a:latin typeface="Arial" panose="020B0604020202020204" pitchFamily="34" charset="0"/>
              <a:cs typeface="Arial" panose="020B0604020202020204" pitchFamily="34" charset="0"/>
            </a:endParaRPr>
          </a:p>
          <a:p>
            <a:pPr marL="0" indent="0" algn="just">
              <a:buNone/>
            </a:pPr>
            <a:r>
              <a:rPr lang="en-US" sz="2000" dirty="0">
                <a:latin typeface="Arial" panose="020B0604020202020204" pitchFamily="34" charset="0"/>
                <a:cs typeface="Arial" panose="020B0604020202020204" pitchFamily="34" charset="0"/>
              </a:rPr>
              <a:t>Business Equity Value (under FCFE model) =	</a:t>
            </a:r>
            <a:r>
              <a:rPr lang="en-US" sz="2000" u="sng" dirty="0">
                <a:latin typeface="Arial" panose="020B0604020202020204" pitchFamily="34" charset="0"/>
                <a:cs typeface="Arial" panose="020B0604020202020204" pitchFamily="34" charset="0"/>
              </a:rPr>
              <a:t>FCFE Next Year</a:t>
            </a:r>
          </a:p>
          <a:p>
            <a:pPr marL="0" indent="0" algn="just">
              <a:buNone/>
            </a:pPr>
            <a:r>
              <a:rPr lang="en-US" sz="2000" dirty="0" smtClean="0">
                <a:latin typeface="Arial" panose="020B0604020202020204" pitchFamily="34" charset="0"/>
                <a:cs typeface="Arial" panose="020B0604020202020204" pitchFamily="34" charset="0"/>
              </a:rPr>
              <a:t>							r </a:t>
            </a:r>
            <a:r>
              <a:rPr lang="en-US" sz="2000" dirty="0">
                <a:latin typeface="Arial" panose="020B0604020202020204" pitchFamily="34" charset="0"/>
                <a:cs typeface="Arial" panose="020B0604020202020204" pitchFamily="34" charset="0"/>
              </a:rPr>
              <a:t>− g</a:t>
            </a:r>
          </a:p>
          <a:p>
            <a:pPr algn="just"/>
            <a:endParaRPr lang="en-US" sz="2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PGDBFS 202-FSG</a:t>
            </a:r>
            <a:endParaRPr lang="en-US"/>
          </a:p>
        </p:txBody>
      </p:sp>
      <p:sp>
        <p:nvSpPr>
          <p:cNvPr id="5" name="Slide Number Placeholder 4"/>
          <p:cNvSpPr>
            <a:spLocks noGrp="1"/>
          </p:cNvSpPr>
          <p:nvPr>
            <p:ph type="sldNum" sz="quarter" idx="12"/>
          </p:nvPr>
        </p:nvSpPr>
        <p:spPr/>
        <p:txBody>
          <a:bodyPr/>
          <a:lstStyle/>
          <a:p>
            <a:fld id="{F12EA7A8-15B0-41AA-9927-37558ADABA8F}" type="slidenum">
              <a:rPr lang="en-US" smtClean="0"/>
              <a:t>10</a:t>
            </a:fld>
            <a:endParaRPr lang="en-US"/>
          </a:p>
        </p:txBody>
      </p:sp>
    </p:spTree>
    <p:extLst>
      <p:ext uri="{BB962C8B-B14F-4D97-AF65-F5344CB8AC3E}">
        <p14:creationId xmlns:p14="http://schemas.microsoft.com/office/powerpoint/2010/main" val="1754665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305800" cy="5364163"/>
          </a:xfrm>
        </p:spPr>
        <p:txBody>
          <a:bodyPr>
            <a:normAutofit/>
          </a:bodyPr>
          <a:lstStyle/>
          <a:p>
            <a:r>
              <a:rPr lang="en-US" sz="2000" dirty="0" smtClean="0">
                <a:latin typeface="Arial" panose="020B0604020202020204" pitchFamily="34" charset="0"/>
                <a:cs typeface="Arial" panose="020B0604020202020204" pitchFamily="34" charset="0"/>
              </a:rPr>
              <a:t>Operating free cash flow = Revenues</a:t>
            </a:r>
          </a:p>
          <a:p>
            <a:pPr marL="3200400" lvl="7" indent="0">
              <a:buNone/>
            </a:pPr>
            <a:r>
              <a:rPr lang="en-US" dirty="0" smtClean="0">
                <a:latin typeface="Arial" panose="020B0604020202020204" pitchFamily="34" charset="0"/>
                <a:cs typeface="Arial" panose="020B0604020202020204" pitchFamily="34" charset="0"/>
              </a:rPr>
              <a:t>-operating cost</a:t>
            </a:r>
          </a:p>
          <a:p>
            <a:pPr marL="3200400" lvl="7" indent="0">
              <a:buNone/>
            </a:pPr>
            <a:r>
              <a:rPr lang="en-US" dirty="0" smtClean="0">
                <a:latin typeface="Arial" panose="020B0604020202020204" pitchFamily="34" charset="0"/>
                <a:cs typeface="Arial" panose="020B0604020202020204" pitchFamily="34" charset="0"/>
              </a:rPr>
              <a:t>+ Deprecation </a:t>
            </a:r>
          </a:p>
          <a:p>
            <a:pPr lvl="7">
              <a:buFontTx/>
              <a:buChar char="-"/>
            </a:pPr>
            <a:r>
              <a:rPr lang="en-US" dirty="0" smtClean="0">
                <a:latin typeface="Arial" panose="020B0604020202020204" pitchFamily="34" charset="0"/>
                <a:cs typeface="Arial" panose="020B0604020202020204" pitchFamily="34" charset="0"/>
              </a:rPr>
              <a:t>Debt payments</a:t>
            </a:r>
          </a:p>
          <a:p>
            <a:pPr lvl="7">
              <a:buFontTx/>
              <a:buChar char="-"/>
            </a:pPr>
            <a:r>
              <a:rPr lang="en-US" dirty="0" smtClean="0">
                <a:latin typeface="Arial" panose="020B0604020202020204" pitchFamily="34" charset="0"/>
                <a:cs typeface="Arial" panose="020B0604020202020204" pitchFamily="34" charset="0"/>
              </a:rPr>
              <a:t>Working capital increase/+ WIC decrease</a:t>
            </a:r>
          </a:p>
          <a:p>
            <a:pPr lvl="7">
              <a:buFontTx/>
              <a:buChar char="-"/>
            </a:pPr>
            <a:r>
              <a:rPr lang="en-US" dirty="0" smtClean="0">
                <a:latin typeface="Arial" panose="020B0604020202020204" pitchFamily="34" charset="0"/>
                <a:cs typeface="Arial" panose="020B0604020202020204" pitchFamily="34" charset="0"/>
              </a:rPr>
              <a:t>Taxes</a:t>
            </a:r>
          </a:p>
          <a:p>
            <a:pPr lvl="7">
              <a:buFontTx/>
              <a:buChar char="-"/>
            </a:pPr>
            <a:r>
              <a:rPr lang="en-US" dirty="0" smtClean="0">
                <a:latin typeface="Arial" panose="020B0604020202020204" pitchFamily="34" charset="0"/>
                <a:cs typeface="Arial" panose="020B0604020202020204" pitchFamily="34" charset="0"/>
              </a:rPr>
              <a:t>Capital expenditure</a:t>
            </a:r>
            <a:endParaRPr lang="en-US"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r>
              <a:rPr lang="en-US" smtClean="0"/>
              <a:t>PGDBFS 202-FSG</a:t>
            </a:r>
            <a:endParaRPr lang="en-US"/>
          </a:p>
        </p:txBody>
      </p:sp>
      <p:sp>
        <p:nvSpPr>
          <p:cNvPr id="4" name="Slide Number Placeholder 3"/>
          <p:cNvSpPr>
            <a:spLocks noGrp="1"/>
          </p:cNvSpPr>
          <p:nvPr>
            <p:ph type="sldNum" sz="quarter" idx="12"/>
          </p:nvPr>
        </p:nvSpPr>
        <p:spPr/>
        <p:txBody>
          <a:bodyPr/>
          <a:lstStyle/>
          <a:p>
            <a:fld id="{F12EA7A8-15B0-41AA-9927-37558ADABA8F}" type="slidenum">
              <a:rPr lang="en-US" smtClean="0"/>
              <a:t>11</a:t>
            </a:fld>
            <a:endParaRPr lang="en-US"/>
          </a:p>
        </p:txBody>
      </p:sp>
    </p:spTree>
    <p:extLst>
      <p:ext uri="{BB962C8B-B14F-4D97-AF65-F5344CB8AC3E}">
        <p14:creationId xmlns:p14="http://schemas.microsoft.com/office/powerpoint/2010/main" val="3935927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a:latin typeface="Arial" pitchFamily="34" charset="0"/>
                <a:cs typeface="Arial" pitchFamily="34" charset="0"/>
              </a:rPr>
              <a:t>Asset  Valuation bases</a:t>
            </a:r>
            <a:br>
              <a:rPr lang="en-US" sz="3200" b="1" dirty="0">
                <a:latin typeface="Arial" pitchFamily="34" charset="0"/>
                <a:cs typeface="Arial" pitchFamily="34" charset="0"/>
              </a:rPr>
            </a:br>
            <a:endParaRPr lang="en-US" sz="3200" b="1" dirty="0"/>
          </a:p>
        </p:txBody>
      </p:sp>
      <p:sp>
        <p:nvSpPr>
          <p:cNvPr id="3" name="Content Placeholder 2"/>
          <p:cNvSpPr>
            <a:spLocks noGrp="1"/>
          </p:cNvSpPr>
          <p:nvPr>
            <p:ph idx="1"/>
          </p:nvPr>
        </p:nvSpPr>
        <p:spPr>
          <a:xfrm>
            <a:off x="457200" y="1219200"/>
            <a:ext cx="8229600" cy="4906963"/>
          </a:xfrm>
        </p:spPr>
        <p:txBody>
          <a:bodyPr>
            <a:normAutofit/>
          </a:bodyPr>
          <a:lstStyle/>
          <a:p>
            <a:r>
              <a:rPr lang="en-US" sz="2400" dirty="0" smtClean="0">
                <a:latin typeface="Arial" panose="020B0604020202020204" pitchFamily="34" charset="0"/>
                <a:cs typeface="Arial" panose="020B0604020202020204" pitchFamily="34" charset="0"/>
              </a:rPr>
              <a:t>Asset base is mostly used to determine minimum value which can be useful for business is difficult to sell.</a:t>
            </a:r>
          </a:p>
          <a:p>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Basis:  Value per share		 </a:t>
            </a:r>
            <a:r>
              <a:rPr lang="en-US" sz="2400" u="sng" dirty="0" smtClean="0">
                <a:latin typeface="Arial" panose="020B0604020202020204" pitchFamily="34" charset="0"/>
                <a:cs typeface="Arial" panose="020B0604020202020204" pitchFamily="34" charset="0"/>
              </a:rPr>
              <a:t>: Net tangible assets*</a:t>
            </a:r>
            <a:endParaRPr lang="en-US" sz="1200" u="sng" dirty="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						No of shares</a:t>
            </a:r>
          </a:p>
          <a:p>
            <a:pPr marL="0" indent="0">
              <a:buNone/>
            </a:pPr>
            <a:r>
              <a:rPr lang="en-US" sz="2400" dirty="0" smtClean="0">
                <a:latin typeface="Arial" panose="020B0604020202020204" pitchFamily="34" charset="0"/>
                <a:cs typeface="Arial" panose="020B0604020202020204" pitchFamily="34" charset="0"/>
              </a:rPr>
              <a:t>	*	Intangible assets should be excluded unless it 		has 	</a:t>
            </a:r>
            <a:r>
              <a:rPr lang="en-US" sz="2400" dirty="0" err="1" smtClean="0">
                <a:latin typeface="Arial" panose="020B0604020202020204" pitchFamily="34" charset="0"/>
                <a:cs typeface="Arial" panose="020B0604020202020204" pitchFamily="34" charset="0"/>
              </a:rPr>
              <a:t>mkt</a:t>
            </a:r>
            <a:r>
              <a:rPr lang="en-US" sz="2400" dirty="0" smtClean="0">
                <a:latin typeface="Arial" panose="020B0604020202020204" pitchFamily="34" charset="0"/>
                <a:cs typeface="Arial" panose="020B0604020202020204" pitchFamily="34" charset="0"/>
              </a:rPr>
              <a:t> value</a:t>
            </a:r>
          </a:p>
          <a:p>
            <a:endParaRPr lang="en-US" sz="2400" dirty="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PGDBFS 202-FSG</a:t>
            </a:r>
            <a:endParaRPr lang="en-US"/>
          </a:p>
        </p:txBody>
      </p:sp>
      <p:sp>
        <p:nvSpPr>
          <p:cNvPr id="5" name="Slide Number Placeholder 4"/>
          <p:cNvSpPr>
            <a:spLocks noGrp="1"/>
          </p:cNvSpPr>
          <p:nvPr>
            <p:ph type="sldNum" sz="quarter" idx="12"/>
          </p:nvPr>
        </p:nvSpPr>
        <p:spPr/>
        <p:txBody>
          <a:bodyPr/>
          <a:lstStyle/>
          <a:p>
            <a:fld id="{F12EA7A8-15B0-41AA-9927-37558ADABA8F}" type="slidenum">
              <a:rPr lang="en-US" smtClean="0"/>
              <a:t>12</a:t>
            </a:fld>
            <a:endParaRPr lang="en-US"/>
          </a:p>
        </p:txBody>
      </p:sp>
    </p:spTree>
    <p:extLst>
      <p:ext uri="{BB962C8B-B14F-4D97-AF65-F5344CB8AC3E}">
        <p14:creationId xmlns:p14="http://schemas.microsoft.com/office/powerpoint/2010/main" val="34741996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534400" cy="5973763"/>
          </a:xfrm>
        </p:spPr>
        <p:txBody>
          <a:bodyPr>
            <a:normAutofit/>
          </a:bodyPr>
          <a:lstStyle/>
          <a:p>
            <a:endParaRPr lang="en-US" sz="18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Ex: Summary of the statement of financial position of A company are as </a:t>
            </a:r>
            <a:r>
              <a:rPr lang="en-US" sz="1600" dirty="0" smtClean="0">
                <a:latin typeface="Arial" panose="020B0604020202020204" pitchFamily="34" charset="0"/>
                <a:cs typeface="Arial" panose="020B0604020202020204" pitchFamily="34" charset="0"/>
              </a:rPr>
              <a:t>follows</a:t>
            </a:r>
          </a:p>
          <a:p>
            <a:pPr marL="457200" lvl="1" indent="-457200">
              <a:buNone/>
            </a:pPr>
            <a:endParaRPr lang="en-US" sz="1600" dirty="0" smtClean="0">
              <a:latin typeface="Arial" panose="020B0604020202020204" pitchFamily="34" charset="0"/>
              <a:cs typeface="Arial" panose="020B0604020202020204" pitchFamily="34" charset="0"/>
            </a:endParaRPr>
          </a:p>
          <a:p>
            <a:pPr marL="457200" lvl="1" indent="-457200">
              <a:buNone/>
            </a:pPr>
            <a:endParaRPr lang="en-US" sz="1600" dirty="0" smtClean="0">
              <a:latin typeface="Arial" panose="020B0604020202020204" pitchFamily="34" charset="0"/>
              <a:cs typeface="Arial" panose="020B0604020202020204" pitchFamily="34" charset="0"/>
            </a:endParaRPr>
          </a:p>
          <a:p>
            <a:pPr marL="457200" lvl="1" indent="-457200">
              <a:buNone/>
            </a:pPr>
            <a:r>
              <a:rPr lang="en-US" sz="1600" dirty="0">
                <a:latin typeface="Arial" panose="020B0604020202020204" pitchFamily="34" charset="0"/>
                <a:cs typeface="Arial" panose="020B0604020202020204" pitchFamily="34" charset="0"/>
              </a:rPr>
              <a:t>	</a:t>
            </a:r>
          </a:p>
          <a:p>
            <a:pPr lvl="1"/>
            <a:endParaRPr lang="en-US" sz="1400" dirty="0">
              <a:latin typeface="Arial" panose="020B0604020202020204" pitchFamily="34" charset="0"/>
              <a:cs typeface="Arial" panose="020B0604020202020204" pitchFamily="34" charset="0"/>
            </a:endParaRPr>
          </a:p>
          <a:p>
            <a:endParaRPr lang="en-US" dirty="0" smtClean="0"/>
          </a:p>
          <a:p>
            <a:endParaRPr lang="en-US" dirty="0"/>
          </a:p>
          <a:p>
            <a:endParaRPr lang="en-US" dirty="0" smtClean="0"/>
          </a:p>
          <a:p>
            <a:endParaRPr lang="en-US" dirty="0"/>
          </a:p>
          <a:p>
            <a:endParaRPr lang="en-US" dirty="0" smtClean="0"/>
          </a:p>
          <a:p>
            <a:endParaRPr lang="en-US" dirty="0"/>
          </a:p>
          <a:p>
            <a:r>
              <a:rPr lang="en-US" sz="1800" dirty="0" smtClean="0">
                <a:latin typeface="Arial" panose="020B0604020202020204" pitchFamily="34" charset="0"/>
                <a:cs typeface="Arial" panose="020B0604020202020204" pitchFamily="34" charset="0"/>
              </a:rPr>
              <a:t>No of shares 100,000 &amp; determine the value of the company</a:t>
            </a:r>
          </a:p>
          <a:p>
            <a:endParaRPr lang="en-US" sz="1800" dirty="0">
              <a:latin typeface="Arial" panose="020B0604020202020204" pitchFamily="34" charset="0"/>
              <a:cs typeface="Arial" panose="020B060402020202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552174763"/>
              </p:ext>
            </p:extLst>
          </p:nvPr>
        </p:nvGraphicFramePr>
        <p:xfrm>
          <a:off x="533400" y="914400"/>
          <a:ext cx="5562600" cy="4114799"/>
        </p:xfrm>
        <a:graphic>
          <a:graphicData uri="http://schemas.openxmlformats.org/drawingml/2006/table">
            <a:tbl>
              <a:tblPr>
                <a:tableStyleId>{5C22544A-7EE6-4342-B048-85BDC9FD1C3A}</a:tableStyleId>
              </a:tblPr>
              <a:tblGrid>
                <a:gridCol w="2005536"/>
                <a:gridCol w="1456778"/>
                <a:gridCol w="757998"/>
                <a:gridCol w="1342288"/>
              </a:tblGrid>
              <a:tr h="242047">
                <a:tc>
                  <a:txBody>
                    <a:bodyPr/>
                    <a:lstStyle/>
                    <a:p>
                      <a:pPr algn="l" fontAlgn="b"/>
                      <a:r>
                        <a:rPr lang="en-US" sz="1400" u="none" strike="noStrike">
                          <a:effectLst/>
                          <a:latin typeface="Arial" panose="020B0604020202020204" pitchFamily="34" charset="0"/>
                          <a:cs typeface="Arial" panose="020B0604020202020204" pitchFamily="34" charset="0"/>
                        </a:rPr>
                        <a:t>Non current asset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Rs,000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dirty="0">
                          <a:effectLst/>
                          <a:latin typeface="Arial" panose="020B0604020202020204" pitchFamily="34" charset="0"/>
                          <a:cs typeface="Arial" panose="020B0604020202020204" pitchFamily="34" charset="0"/>
                        </a:rPr>
                        <a:t>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buClr>
                          <a:srgbClr val="000000"/>
                        </a:buClr>
                        <a:buSzPts val="1400"/>
                        <a:buFont typeface="Arial" panose="020B0604020202020204" pitchFamily="34" charset="0"/>
                        <a:buNone/>
                      </a:pPr>
                      <a:r>
                        <a:rPr lang="en-US" sz="1400" b="0" i="0" u="none" strike="noStrike" dirty="0" smtClean="0">
                          <a:solidFill>
                            <a:srgbClr val="000000"/>
                          </a:solidFill>
                          <a:effectLst/>
                          <a:latin typeface="Arial" panose="020B0604020202020204" pitchFamily="34" charset="0"/>
                          <a:cs typeface="Arial" panose="020B0604020202020204" pitchFamily="34" charset="0"/>
                        </a:rPr>
                        <a:t>PPE</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dirty="0">
                          <a:effectLst/>
                          <a:latin typeface="Arial" panose="020B0604020202020204" pitchFamily="34" charset="0"/>
                          <a:cs typeface="Arial" panose="020B0604020202020204" pitchFamily="34" charset="0"/>
                        </a:rPr>
                        <a:t>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150,000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buClr>
                          <a:srgbClr val="000000"/>
                        </a:buClr>
                        <a:buSzPts val="1400"/>
                        <a:buFont typeface="Arial" panose="020B0604020202020204" pitchFamily="34" charset="0"/>
                        <a:buChar char="G"/>
                      </a:pPr>
                      <a:r>
                        <a:rPr lang="en-US" sz="1400" b="0" i="0" u="none" strike="noStrike" dirty="0" err="1" smtClean="0">
                          <a:solidFill>
                            <a:srgbClr val="000000"/>
                          </a:solidFill>
                          <a:effectLst/>
                          <a:latin typeface="Arial" panose="020B0604020202020204" pitchFamily="34" charset="0"/>
                          <a:cs typeface="Arial" panose="020B0604020202020204" pitchFamily="34" charset="0"/>
                        </a:rPr>
                        <a:t>ood</a:t>
                      </a:r>
                      <a:r>
                        <a:rPr lang="en-US" sz="1400" b="0" i="0" u="none" strike="noStrike" dirty="0" smtClean="0">
                          <a:solidFill>
                            <a:srgbClr val="000000"/>
                          </a:solidFill>
                          <a:effectLst/>
                          <a:latin typeface="Arial" panose="020B0604020202020204" pitchFamily="34" charset="0"/>
                          <a:cs typeface="Arial" panose="020B0604020202020204" pitchFamily="34" charset="0"/>
                        </a:rPr>
                        <a:t> Will</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dirty="0">
                          <a:effectLst/>
                          <a:latin typeface="Arial" panose="020B0604020202020204" pitchFamily="34" charset="0"/>
                          <a:cs typeface="Arial" panose="020B0604020202020204" pitchFamily="34" charset="0"/>
                        </a:rPr>
                        <a:t>        50,000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Current asset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dirty="0">
                          <a:effectLst/>
                          <a:latin typeface="Arial" panose="020B0604020202020204" pitchFamily="34" charset="0"/>
                          <a:cs typeface="Arial" panose="020B0604020202020204" pitchFamily="34" charset="0"/>
                        </a:rPr>
                        <a:t>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Inventory</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60,000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gridSpan="2">
                  <a:txBody>
                    <a:bodyPr/>
                    <a:lstStyle/>
                    <a:p>
                      <a:pPr algn="l" fontAlgn="b"/>
                      <a:r>
                        <a:rPr lang="en-US" sz="1400" u="none" strike="noStrike">
                          <a:effectLst/>
                          <a:latin typeface="Arial" panose="020B0604020202020204" pitchFamily="34" charset="0"/>
                          <a:cs typeface="Arial" panose="020B0604020202020204" pitchFamily="34" charset="0"/>
                        </a:rPr>
                        <a:t>Trade Receivables</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hMerge="1">
                  <a:txBody>
                    <a:bodyPr/>
                    <a:lstStyle/>
                    <a:p>
                      <a:endParaRPr lang="en-US"/>
                    </a:p>
                  </a:txBody>
                  <a:tcPr/>
                </a:tc>
                <a:tc>
                  <a:txBody>
                    <a:bodyPr/>
                    <a:lstStyle/>
                    <a:p>
                      <a:pPr algn="l" fontAlgn="b"/>
                      <a:r>
                        <a:rPr lang="en-US" sz="1400" u="none" strike="noStrike">
                          <a:effectLst/>
                          <a:latin typeface="Arial" panose="020B0604020202020204" pitchFamily="34" charset="0"/>
                          <a:cs typeface="Arial" panose="020B0604020202020204" pitchFamily="34" charset="0"/>
                        </a:rPr>
                        <a:t>        20,000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Cash</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8,000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dirty="0">
                          <a:effectLst/>
                          <a:latin typeface="Arial" panose="020B0604020202020204" pitchFamily="34" charset="0"/>
                          <a:cs typeface="Arial" panose="020B0604020202020204" pitchFamily="34" charset="0"/>
                        </a:rPr>
                        <a:t>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Ordinary shares</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120,000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Reserves</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30,000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Preference shares</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50,000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Debentures</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dirty="0">
                          <a:effectLst/>
                          <a:latin typeface="Arial" panose="020B0604020202020204" pitchFamily="34" charset="0"/>
                          <a:cs typeface="Arial" panose="020B0604020202020204" pitchFamily="34" charset="0"/>
                        </a:rPr>
                        <a:t>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40,000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Current liabilities</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Payables</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22,000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gridSpan="2">
                  <a:txBody>
                    <a:bodyPr/>
                    <a:lstStyle/>
                    <a:p>
                      <a:pPr algn="l" fontAlgn="b"/>
                      <a:r>
                        <a:rPr lang="en-US" sz="1400" u="none" strike="noStrike">
                          <a:effectLst/>
                          <a:latin typeface="Arial" panose="020B0604020202020204" pitchFamily="34" charset="0"/>
                          <a:cs typeface="Arial" panose="020B0604020202020204" pitchFamily="34" charset="0"/>
                        </a:rPr>
                        <a:t>Dividend payables</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hMerge="1">
                  <a:txBody>
                    <a:bodyPr/>
                    <a:lstStyle/>
                    <a:p>
                      <a:endParaRPr lang="en-US"/>
                    </a:p>
                  </a:txBody>
                  <a:tcPr/>
                </a:tc>
                <a:tc>
                  <a:txBody>
                    <a:bodyPr/>
                    <a:lstStyle/>
                    <a:p>
                      <a:pPr algn="l" fontAlgn="b"/>
                      <a:r>
                        <a:rPr lang="en-US" sz="1400" u="none" strike="noStrike">
                          <a:effectLst/>
                          <a:latin typeface="Arial" panose="020B0604020202020204" pitchFamily="34" charset="0"/>
                          <a:cs typeface="Arial" panose="020B0604020202020204" pitchFamily="34" charset="0"/>
                        </a:rPr>
                        <a:t>        16,000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r>
              <a:tr h="242047">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Tax payable</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u="none" strike="noStrike" dirty="0">
                          <a:effectLst/>
                          <a:latin typeface="Arial" panose="020B0604020202020204" pitchFamily="34" charset="0"/>
                          <a:cs typeface="Arial" panose="020B0604020202020204" pitchFamily="34" charset="0"/>
                        </a:rPr>
                        <a:t>        10,000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bl>
          </a:graphicData>
        </a:graphic>
      </p:graphicFrame>
      <p:sp>
        <p:nvSpPr>
          <p:cNvPr id="2" name="Footer Placeholder 1"/>
          <p:cNvSpPr>
            <a:spLocks noGrp="1"/>
          </p:cNvSpPr>
          <p:nvPr>
            <p:ph type="ftr" sz="quarter" idx="11"/>
          </p:nvPr>
        </p:nvSpPr>
        <p:spPr/>
        <p:txBody>
          <a:bodyPr/>
          <a:lstStyle/>
          <a:p>
            <a:r>
              <a:rPr lang="en-US" smtClean="0"/>
              <a:t>PGDBFS 202-FSG</a:t>
            </a:r>
            <a:endParaRPr lang="en-US"/>
          </a:p>
        </p:txBody>
      </p:sp>
      <p:sp>
        <p:nvSpPr>
          <p:cNvPr id="4" name="Slide Number Placeholder 3"/>
          <p:cNvSpPr>
            <a:spLocks noGrp="1"/>
          </p:cNvSpPr>
          <p:nvPr>
            <p:ph type="sldNum" sz="quarter" idx="12"/>
          </p:nvPr>
        </p:nvSpPr>
        <p:spPr/>
        <p:txBody>
          <a:bodyPr/>
          <a:lstStyle/>
          <a:p>
            <a:fld id="{F12EA7A8-15B0-41AA-9927-37558ADABA8F}" type="slidenum">
              <a:rPr lang="en-US" smtClean="0"/>
              <a:t>13</a:t>
            </a:fld>
            <a:endParaRPr lang="en-US"/>
          </a:p>
        </p:txBody>
      </p:sp>
    </p:spTree>
    <p:extLst>
      <p:ext uri="{BB962C8B-B14F-4D97-AF65-F5344CB8AC3E}">
        <p14:creationId xmlns:p14="http://schemas.microsoft.com/office/powerpoint/2010/main" val="3390380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n-US" sz="2800" dirty="0">
                <a:latin typeface="Arial" panose="020B0604020202020204" pitchFamily="34" charset="0"/>
                <a:cs typeface="Arial" panose="020B0604020202020204" pitchFamily="34" charset="0"/>
              </a:rPr>
              <a:t>Earning valuation basis</a:t>
            </a: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90600"/>
            <a:ext cx="8229600" cy="5135563"/>
          </a:xfrm>
        </p:spPr>
        <p:txBody>
          <a:bodyPr>
            <a:normAutofit/>
          </a:bodyPr>
          <a:lstStyle/>
          <a:p>
            <a:r>
              <a:rPr lang="en-US" sz="2000" dirty="0" smtClean="0">
                <a:solidFill>
                  <a:srgbClr val="FF0000"/>
                </a:solidFill>
                <a:latin typeface="Arial" panose="020B0604020202020204" pitchFamily="34" charset="0"/>
                <a:cs typeface="Arial" panose="020B0604020202020204" pitchFamily="34" charset="0"/>
              </a:rPr>
              <a:t>P/E ratio method</a:t>
            </a: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PE ratio relates earning per share to shares value</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56237690"/>
              </p:ext>
            </p:extLst>
          </p:nvPr>
        </p:nvGraphicFramePr>
        <p:xfrm>
          <a:off x="1600200" y="2590801"/>
          <a:ext cx="4267200" cy="1843880"/>
        </p:xfrm>
        <a:graphic>
          <a:graphicData uri="http://schemas.openxmlformats.org/drawingml/2006/table">
            <a:tbl>
              <a:tblPr/>
              <a:tblGrid>
                <a:gridCol w="2112682"/>
                <a:gridCol w="2154518"/>
              </a:tblGrid>
              <a:tr h="368776">
                <a:tc>
                  <a:txBody>
                    <a:bodyPr/>
                    <a:lstStyle/>
                    <a:p>
                      <a:pPr algn="ctr" fontAlgn="b"/>
                      <a:r>
                        <a:rPr lang="en-US" sz="2000" b="0" i="0" u="none" strike="noStrike" dirty="0">
                          <a:solidFill>
                            <a:srgbClr val="000000"/>
                          </a:solidFill>
                          <a:effectLst/>
                          <a:latin typeface="Arial" panose="020B0604020202020204" pitchFamily="34" charset="0"/>
                        </a:rPr>
                        <a:t>PE Ratio =</a:t>
                      </a:r>
                    </a:p>
                  </a:txBody>
                  <a:tcPr marL="9525" marR="9525" marT="9525" marB="0" anchor="b">
                    <a:lnL>
                      <a:noFill/>
                    </a:lnL>
                    <a:lnR>
                      <a:noFill/>
                    </a:lnR>
                    <a:lnT>
                      <a:noFill/>
                    </a:lnT>
                    <a:lnB>
                      <a:noFill/>
                    </a:lnB>
                    <a:solidFill>
                      <a:srgbClr val="FFFFFF"/>
                    </a:solidFill>
                  </a:tcPr>
                </a:tc>
                <a:tc>
                  <a:txBody>
                    <a:bodyPr/>
                    <a:lstStyle/>
                    <a:p>
                      <a:pPr algn="ctr" fontAlgn="b"/>
                      <a:r>
                        <a:rPr lang="en-US" sz="2000" b="0" i="0" u="sng" strike="noStrike">
                          <a:solidFill>
                            <a:srgbClr val="000000"/>
                          </a:solidFill>
                          <a:effectLst/>
                          <a:latin typeface="Arial" panose="020B0604020202020204" pitchFamily="34" charset="0"/>
                        </a:rPr>
                        <a:t>MPS</a:t>
                      </a:r>
                    </a:p>
                  </a:txBody>
                  <a:tcPr marL="9525" marR="9525" marT="9525" marB="0" anchor="b">
                    <a:lnL>
                      <a:noFill/>
                    </a:lnL>
                    <a:lnR>
                      <a:noFill/>
                    </a:lnR>
                    <a:lnT>
                      <a:noFill/>
                    </a:lnT>
                    <a:lnB>
                      <a:noFill/>
                    </a:lnB>
                    <a:solidFill>
                      <a:srgbClr val="FFFFFF"/>
                    </a:solidFill>
                  </a:tcPr>
                </a:tc>
              </a:tr>
              <a:tr h="368776">
                <a:tc>
                  <a:txBody>
                    <a:bodyPr/>
                    <a:lstStyle/>
                    <a:p>
                      <a:pPr algn="ctr" fontAlgn="b"/>
                      <a:r>
                        <a:rPr lang="en-US" sz="2000" b="0" i="0" u="none" strike="noStrike" dirty="0">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ctr" fontAlgn="b"/>
                      <a:r>
                        <a:rPr lang="en-US" sz="2000" b="0" i="0" u="none" strike="noStrike">
                          <a:solidFill>
                            <a:srgbClr val="000000"/>
                          </a:solidFill>
                          <a:effectLst/>
                          <a:latin typeface="Arial" panose="020B0604020202020204" pitchFamily="34" charset="0"/>
                        </a:rPr>
                        <a:t>EPS</a:t>
                      </a:r>
                    </a:p>
                  </a:txBody>
                  <a:tcPr marL="9525" marR="9525" marT="9525" marB="0" anchor="b">
                    <a:lnL>
                      <a:noFill/>
                    </a:lnL>
                    <a:lnR>
                      <a:noFill/>
                    </a:lnR>
                    <a:lnT>
                      <a:noFill/>
                    </a:lnT>
                    <a:lnB>
                      <a:noFill/>
                    </a:lnB>
                    <a:solidFill>
                      <a:srgbClr val="FFFFFF"/>
                    </a:solidFill>
                  </a:tcPr>
                </a:tc>
              </a:tr>
              <a:tr h="368776">
                <a:tc>
                  <a:txBody>
                    <a:bodyPr/>
                    <a:lstStyle/>
                    <a:p>
                      <a:pPr algn="l" fontAlgn="b"/>
                      <a:r>
                        <a:rPr lang="en-US" sz="2000" b="0" i="0" u="none" strike="noStrike">
                          <a:solidFill>
                            <a:srgbClr val="000000"/>
                          </a:solidFill>
                          <a:effectLst/>
                          <a:latin typeface="Arial" panose="020B0604020202020204" pitchFamily="34" charset="0"/>
                        </a:rPr>
                        <a:t>Then</a:t>
                      </a:r>
                    </a:p>
                  </a:txBody>
                  <a:tcPr marL="9525" marR="9525" marT="9525" marB="0" anchor="b">
                    <a:lnL>
                      <a:noFill/>
                    </a:lnL>
                    <a:lnR>
                      <a:noFill/>
                    </a:lnR>
                    <a:lnT>
                      <a:noFill/>
                    </a:lnT>
                    <a:lnB>
                      <a:noFill/>
                    </a:lnB>
                    <a:solidFill>
                      <a:srgbClr val="FFFFFF"/>
                    </a:solidFill>
                  </a:tcPr>
                </a:tc>
                <a:tc>
                  <a:txBody>
                    <a:bodyPr/>
                    <a:lstStyle/>
                    <a:p>
                      <a:pPr algn="l" fontAlgn="b"/>
                      <a:r>
                        <a:rPr lang="en-US" sz="20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r>
              <a:tr h="368776">
                <a:tc>
                  <a:txBody>
                    <a:bodyPr/>
                    <a:lstStyle/>
                    <a:p>
                      <a:pPr algn="l" fontAlgn="b"/>
                      <a:r>
                        <a:rPr lang="en-US" sz="20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20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r>
              <a:tr h="368776">
                <a:tc>
                  <a:txBody>
                    <a:bodyPr/>
                    <a:lstStyle/>
                    <a:p>
                      <a:pPr algn="l" fontAlgn="b"/>
                      <a:r>
                        <a:rPr lang="en-US" sz="2000" b="0" i="0" u="none" strike="noStrike">
                          <a:solidFill>
                            <a:srgbClr val="000000"/>
                          </a:solidFill>
                          <a:effectLst/>
                          <a:latin typeface="Arial" panose="020B0604020202020204" pitchFamily="34" charset="0"/>
                        </a:rPr>
                        <a:t>MPS=</a:t>
                      </a:r>
                    </a:p>
                  </a:txBody>
                  <a:tcPr marL="9525" marR="9525" marT="9525" marB="0" anchor="b">
                    <a:lnL>
                      <a:noFill/>
                    </a:lnL>
                    <a:lnR>
                      <a:noFill/>
                    </a:lnR>
                    <a:lnT>
                      <a:noFill/>
                    </a:lnT>
                    <a:lnB>
                      <a:noFill/>
                    </a:lnB>
                    <a:solidFill>
                      <a:srgbClr val="FFFFFF"/>
                    </a:solidFill>
                  </a:tcPr>
                </a:tc>
                <a:tc>
                  <a:txBody>
                    <a:bodyPr/>
                    <a:lstStyle/>
                    <a:p>
                      <a:pPr algn="l" fontAlgn="b"/>
                      <a:r>
                        <a:rPr lang="en-US" sz="2000" b="0" i="0" u="none" strike="noStrike" dirty="0">
                          <a:solidFill>
                            <a:srgbClr val="000000"/>
                          </a:solidFill>
                          <a:effectLst/>
                          <a:latin typeface="Arial" panose="020B0604020202020204" pitchFamily="34" charset="0"/>
                        </a:rPr>
                        <a:t>EPS x PE ratio</a:t>
                      </a:r>
                    </a:p>
                  </a:txBody>
                  <a:tcPr marL="9525" marR="9525" marT="9525" marB="0" anchor="b">
                    <a:lnL>
                      <a:noFill/>
                    </a:lnL>
                    <a:lnR>
                      <a:noFill/>
                    </a:lnR>
                    <a:lnT>
                      <a:noFill/>
                    </a:lnT>
                    <a:lnB>
                      <a:noFill/>
                    </a:lnB>
                    <a:solidFill>
                      <a:srgbClr val="FFFFFF"/>
                    </a:solidFill>
                  </a:tcPr>
                </a:tc>
              </a:tr>
            </a:tbl>
          </a:graphicData>
        </a:graphic>
      </p:graphicFrame>
      <p:sp>
        <p:nvSpPr>
          <p:cNvPr id="4" name="Footer Placeholder 3"/>
          <p:cNvSpPr>
            <a:spLocks noGrp="1"/>
          </p:cNvSpPr>
          <p:nvPr>
            <p:ph type="ftr" sz="quarter" idx="11"/>
          </p:nvPr>
        </p:nvSpPr>
        <p:spPr/>
        <p:txBody>
          <a:bodyPr/>
          <a:lstStyle/>
          <a:p>
            <a:r>
              <a:rPr lang="en-US" smtClean="0"/>
              <a:t>PGDBFS 202-FSG</a:t>
            </a:r>
            <a:endParaRPr lang="en-US"/>
          </a:p>
        </p:txBody>
      </p:sp>
      <p:sp>
        <p:nvSpPr>
          <p:cNvPr id="6" name="Slide Number Placeholder 5"/>
          <p:cNvSpPr>
            <a:spLocks noGrp="1"/>
          </p:cNvSpPr>
          <p:nvPr>
            <p:ph type="sldNum" sz="quarter" idx="12"/>
          </p:nvPr>
        </p:nvSpPr>
        <p:spPr/>
        <p:txBody>
          <a:bodyPr/>
          <a:lstStyle/>
          <a:p>
            <a:fld id="{F12EA7A8-15B0-41AA-9927-37558ADABA8F}" type="slidenum">
              <a:rPr lang="en-US" smtClean="0"/>
              <a:t>14</a:t>
            </a:fld>
            <a:endParaRPr lang="en-US"/>
          </a:p>
        </p:txBody>
      </p:sp>
    </p:spTree>
    <p:extLst>
      <p:ext uri="{BB962C8B-B14F-4D97-AF65-F5344CB8AC3E}">
        <p14:creationId xmlns:p14="http://schemas.microsoft.com/office/powerpoint/2010/main" val="17244438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29600" cy="944562"/>
          </a:xfrm>
        </p:spPr>
        <p:txBody>
          <a:bodyPr>
            <a:normAutofit/>
          </a:bodyPr>
          <a:lstStyle/>
          <a:p>
            <a:pPr algn="l"/>
            <a:r>
              <a:rPr lang="en-US" sz="2400" dirty="0" smtClean="0">
                <a:latin typeface="Arial" panose="020B0604020202020204" pitchFamily="34" charset="0"/>
                <a:cs typeface="Arial" panose="020B0604020202020204" pitchFamily="34" charset="0"/>
              </a:rPr>
              <a:t>Earnings yield valuation (EY)</a:t>
            </a: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1"/>
            <a:ext cx="8229600" cy="1904999"/>
          </a:xfrm>
        </p:spPr>
        <p:txBody>
          <a:bodyPr>
            <a:normAutofit/>
          </a:bodyPr>
          <a:lstStyle/>
          <a:p>
            <a:pPr marL="0" indent="0">
              <a:buNone/>
            </a:pPr>
            <a:r>
              <a:rPr lang="en-US" sz="2000" b="1" dirty="0" smtClean="0">
                <a:latin typeface="Arial" panose="020B0604020202020204" pitchFamily="34" charset="0"/>
                <a:cs typeface="Arial" panose="020B0604020202020204" pitchFamily="34" charset="0"/>
              </a:rPr>
              <a:t>EY = </a:t>
            </a:r>
            <a:r>
              <a:rPr lang="en-US" sz="2000" b="1" u="sng" dirty="0" smtClean="0">
                <a:latin typeface="Arial" panose="020B0604020202020204" pitchFamily="34" charset="0"/>
                <a:cs typeface="Arial" panose="020B0604020202020204" pitchFamily="34" charset="0"/>
              </a:rPr>
              <a:t>EPS </a:t>
            </a:r>
            <a:r>
              <a:rPr lang="en-US" sz="2000" b="1" dirty="0" smtClean="0">
                <a:latin typeface="Arial" panose="020B0604020202020204" pitchFamily="34" charset="0"/>
                <a:cs typeface="Arial" panose="020B0604020202020204" pitchFamily="34" charset="0"/>
              </a:rPr>
              <a:t> x 100</a:t>
            </a:r>
            <a:endParaRPr lang="en-US" sz="2000" b="1" u="sng" dirty="0" smtClean="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         MPS</a:t>
            </a:r>
          </a:p>
          <a:p>
            <a:pPr marL="0" indent="0">
              <a:buNone/>
            </a:pPr>
            <a:endParaRPr lang="en-US" sz="2000" b="1" dirty="0">
              <a:latin typeface="Arial" panose="020B0604020202020204" pitchFamily="34" charset="0"/>
              <a:cs typeface="Arial" panose="020B0604020202020204" pitchFamily="34" charset="0"/>
            </a:endParaRPr>
          </a:p>
          <a:p>
            <a:pPr marL="0" indent="0">
              <a:buNone/>
            </a:pPr>
            <a:r>
              <a:rPr lang="en-US" sz="2000" b="1" dirty="0" smtClean="0">
                <a:latin typeface="Arial" panose="020B0604020202020204" pitchFamily="34" charset="0"/>
                <a:cs typeface="Arial" panose="020B0604020202020204" pitchFamily="34" charset="0"/>
              </a:rPr>
              <a:t>Then’ MPS= Earning/ EY</a:t>
            </a:r>
          </a:p>
          <a:p>
            <a:pPr marL="0" indent="0">
              <a:buNone/>
            </a:pPr>
            <a:endParaRPr lang="en-US" sz="2000" b="1" dirty="0" smtClean="0">
              <a:latin typeface="Arial" panose="020B0604020202020204" pitchFamily="34" charset="0"/>
              <a:cs typeface="Arial" panose="020B0604020202020204" pitchFamily="34" charset="0"/>
            </a:endParaRPr>
          </a:p>
        </p:txBody>
      </p:sp>
      <p:sp>
        <p:nvSpPr>
          <p:cNvPr id="4" name="Title 1"/>
          <p:cNvSpPr txBox="1">
            <a:spLocks/>
          </p:cNvSpPr>
          <p:nvPr/>
        </p:nvSpPr>
        <p:spPr>
          <a:xfrm>
            <a:off x="438150" y="3505200"/>
            <a:ext cx="8229600" cy="9445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dirty="0" smtClean="0">
                <a:latin typeface="Arial" panose="020B0604020202020204" pitchFamily="34" charset="0"/>
                <a:cs typeface="Arial" panose="020B0604020202020204" pitchFamily="34" charset="0"/>
              </a:rPr>
              <a:t>Accounting rate of return (ARR) method</a:t>
            </a:r>
            <a:endParaRPr lang="en-US" sz="24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457200" y="4343400"/>
            <a:ext cx="8229600" cy="190499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latin typeface="Arial" panose="020B0604020202020204" pitchFamily="34" charset="0"/>
                <a:cs typeface="Arial" panose="020B0604020202020204" pitchFamily="34" charset="0"/>
              </a:rPr>
              <a:t>Value= </a:t>
            </a:r>
            <a:r>
              <a:rPr lang="en-US" sz="2000" i="1" u="sng" dirty="0" smtClean="0">
                <a:latin typeface="Arial" panose="020B0604020202020204" pitchFamily="34" charset="0"/>
                <a:cs typeface="Arial" panose="020B0604020202020204" pitchFamily="34" charset="0"/>
              </a:rPr>
              <a:t>Estimate future profit</a:t>
            </a:r>
          </a:p>
          <a:p>
            <a:pPr marL="0" indent="0">
              <a:buFont typeface="Arial" pitchFamily="34" charset="0"/>
              <a:buNone/>
            </a:pPr>
            <a:r>
              <a:rPr lang="en-US" sz="2000" i="1" dirty="0">
                <a:latin typeface="Arial" panose="020B0604020202020204" pitchFamily="34" charset="0"/>
                <a:cs typeface="Arial" panose="020B0604020202020204" pitchFamily="34" charset="0"/>
              </a:rPr>
              <a:t> </a:t>
            </a:r>
            <a:r>
              <a:rPr lang="en-US" sz="2000" i="1" dirty="0" smtClean="0">
                <a:latin typeface="Arial" panose="020B0604020202020204" pitchFamily="34" charset="0"/>
                <a:cs typeface="Arial" panose="020B0604020202020204" pitchFamily="34" charset="0"/>
              </a:rPr>
              <a:t>           Required return on capital</a:t>
            </a:r>
          </a:p>
          <a:p>
            <a:pPr marL="0" indent="0">
              <a:buFont typeface="Arial" pitchFamily="34" charset="0"/>
              <a:buNone/>
            </a:pPr>
            <a:r>
              <a:rPr lang="en-US" sz="2000" i="1" dirty="0" err="1" smtClean="0">
                <a:latin typeface="Arial" panose="020B0604020202020204" pitchFamily="34" charset="0"/>
                <a:cs typeface="Arial" panose="020B0604020202020204" pitchFamily="34" charset="0"/>
              </a:rPr>
              <a:t>i.e</a:t>
            </a:r>
            <a:endParaRPr lang="en-US" sz="2000" i="1" dirty="0">
              <a:latin typeface="Arial" panose="020B0604020202020204" pitchFamily="34" charset="0"/>
              <a:cs typeface="Arial" panose="020B0604020202020204" pitchFamily="34" charset="0"/>
            </a:endParaRPr>
          </a:p>
          <a:p>
            <a:pPr marL="0" indent="0" algn="just">
              <a:buFont typeface="Arial" pitchFamily="34" charset="0"/>
              <a:buNone/>
            </a:pPr>
            <a:r>
              <a:rPr lang="en-US" sz="2000" i="1" dirty="0" smtClean="0">
                <a:latin typeface="Arial" panose="020B0604020202020204" pitchFamily="34" charset="0"/>
                <a:cs typeface="Arial" panose="020B0604020202020204" pitchFamily="34" charset="0"/>
              </a:rPr>
              <a:t>“A” company expected to acquire “ B” Company, </a:t>
            </a:r>
            <a:r>
              <a:rPr lang="en-US" sz="2000" i="1" dirty="0" err="1" smtClean="0">
                <a:latin typeface="Arial" panose="020B0604020202020204" pitchFamily="34" charset="0"/>
                <a:cs typeface="Arial" panose="020B0604020202020204" pitchFamily="34" charset="0"/>
              </a:rPr>
              <a:t>avg</a:t>
            </a:r>
            <a:r>
              <a:rPr lang="en-US" sz="2000" i="1" dirty="0" smtClean="0">
                <a:latin typeface="Arial" panose="020B0604020202020204" pitchFamily="34" charset="0"/>
                <a:cs typeface="Arial" panose="020B0604020202020204" pitchFamily="34" charset="0"/>
              </a:rPr>
              <a:t> earnings 100Mn. HW after acquisition , “ A” company expect that “ B “ company earnings will increase to 150Mn. Also they expect 10% of  capital employed. Determine the “ B” company value  </a:t>
            </a:r>
          </a:p>
          <a:p>
            <a:pPr marL="0" indent="0">
              <a:buFont typeface="Arial" pitchFamily="34" charset="0"/>
              <a:buNone/>
            </a:pPr>
            <a:endParaRPr lang="en-US" sz="2000" b="1" dirty="0" smtClean="0">
              <a:latin typeface="Arial" panose="020B0604020202020204" pitchFamily="34" charset="0"/>
              <a:cs typeface="Arial" panose="020B0604020202020204" pitchFamily="34" charset="0"/>
            </a:endParaRPr>
          </a:p>
        </p:txBody>
      </p:sp>
      <p:sp>
        <p:nvSpPr>
          <p:cNvPr id="6" name="Footer Placeholder 5"/>
          <p:cNvSpPr>
            <a:spLocks noGrp="1"/>
          </p:cNvSpPr>
          <p:nvPr>
            <p:ph type="ftr" sz="quarter" idx="11"/>
          </p:nvPr>
        </p:nvSpPr>
        <p:spPr/>
        <p:txBody>
          <a:bodyPr/>
          <a:lstStyle/>
          <a:p>
            <a:r>
              <a:rPr lang="en-US" smtClean="0"/>
              <a:t>PGDBFS 202-FSG</a:t>
            </a:r>
            <a:endParaRPr lang="en-US"/>
          </a:p>
        </p:txBody>
      </p:sp>
      <p:sp>
        <p:nvSpPr>
          <p:cNvPr id="7" name="Slide Number Placeholder 6"/>
          <p:cNvSpPr>
            <a:spLocks noGrp="1"/>
          </p:cNvSpPr>
          <p:nvPr>
            <p:ph type="sldNum" sz="quarter" idx="12"/>
          </p:nvPr>
        </p:nvSpPr>
        <p:spPr/>
        <p:txBody>
          <a:bodyPr/>
          <a:lstStyle/>
          <a:p>
            <a:fld id="{F12EA7A8-15B0-41AA-9927-37558ADABA8F}" type="slidenum">
              <a:rPr lang="en-US" smtClean="0"/>
              <a:t>15</a:t>
            </a:fld>
            <a:endParaRPr lang="en-US"/>
          </a:p>
        </p:txBody>
      </p:sp>
    </p:spTree>
    <p:extLst>
      <p:ext uri="{BB962C8B-B14F-4D97-AF65-F5344CB8AC3E}">
        <p14:creationId xmlns:p14="http://schemas.microsoft.com/office/powerpoint/2010/main" val="15107145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latin typeface="Arial" panose="020B0604020202020204" pitchFamily="34" charset="0"/>
                <a:cs typeface="Arial" panose="020B0604020202020204" pitchFamily="34" charset="0"/>
              </a:rPr>
              <a:t>Dividend Valuation basis</a:t>
            </a:r>
            <a:endParaRPr lang="en-US" sz="2800" dirty="0">
              <a:latin typeface="Arial" panose="020B0604020202020204" pitchFamily="34" charset="0"/>
              <a:cs typeface="Arial" panose="020B0604020202020204" pitchFamily="34" charset="0"/>
            </a:endParaRPr>
          </a:p>
        </p:txBody>
      </p:sp>
      <p:sp>
        <p:nvSpPr>
          <p:cNvPr id="4" name="Content Placeholder 3"/>
          <p:cNvSpPr>
            <a:spLocks noGrp="1" noChangeArrowheads="1"/>
          </p:cNvSpPr>
          <p:nvPr>
            <p:ph idx="1"/>
          </p:nvPr>
        </p:nvSpPr>
        <p:spPr bwMode="auto">
          <a:xfrm>
            <a:off x="457200" y="1417638"/>
            <a:ext cx="8305800" cy="4941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400">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endParaRPr lang="en-US" dirty="0">
              <a:latin typeface="Arial" pitchFamily="34" charset="0"/>
              <a:cs typeface="Arial" pitchFamily="34" charset="0"/>
            </a:endParaRPr>
          </a:p>
          <a:p>
            <a:r>
              <a:rPr lang="en-US" sz="2000" dirty="0">
                <a:latin typeface="Arial" pitchFamily="34" charset="0"/>
                <a:cs typeface="Arial" pitchFamily="34" charset="0"/>
              </a:rPr>
              <a:t>The </a:t>
            </a:r>
            <a:r>
              <a:rPr lang="en-US" sz="2000" b="1" dirty="0">
                <a:solidFill>
                  <a:schemeClr val="accent2"/>
                </a:solidFill>
                <a:latin typeface="Arial" pitchFamily="34" charset="0"/>
                <a:cs typeface="Arial" pitchFamily="34" charset="0"/>
              </a:rPr>
              <a:t>Dividend Discount Model (DDM) </a:t>
            </a:r>
            <a:r>
              <a:rPr lang="en-US" sz="2000" dirty="0">
                <a:latin typeface="Arial" pitchFamily="34" charset="0"/>
                <a:cs typeface="Arial" pitchFamily="34" charset="0"/>
              </a:rPr>
              <a:t>is a method to estimate the value of a share of stock by discounting all expected future dividend payments.  The basic DDM equation is:</a:t>
            </a:r>
          </a:p>
          <a:p>
            <a:endParaRPr lang="en-US" sz="2000" dirty="0">
              <a:latin typeface="Arial" pitchFamily="34" charset="0"/>
              <a:cs typeface="Arial" pitchFamily="34" charset="0"/>
            </a:endParaRPr>
          </a:p>
          <a:p>
            <a:endParaRPr lang="en-US" sz="2000" dirty="0">
              <a:latin typeface="Arial" pitchFamily="34" charset="0"/>
              <a:cs typeface="Arial" pitchFamily="34" charset="0"/>
            </a:endParaRPr>
          </a:p>
          <a:p>
            <a:pPr>
              <a:spcBef>
                <a:spcPct val="10000"/>
              </a:spcBef>
            </a:pPr>
            <a:endParaRPr lang="en-US" dirty="0">
              <a:latin typeface="Arial" pitchFamily="34" charset="0"/>
              <a:cs typeface="Arial" pitchFamily="34" charset="0"/>
            </a:endParaRPr>
          </a:p>
          <a:p>
            <a:pPr>
              <a:spcBef>
                <a:spcPct val="10000"/>
              </a:spcBef>
            </a:pPr>
            <a:endParaRPr lang="en-US" dirty="0">
              <a:latin typeface="Arial" pitchFamily="34" charset="0"/>
              <a:cs typeface="Arial" pitchFamily="34" charset="0"/>
            </a:endParaRPr>
          </a:p>
          <a:p>
            <a:pPr>
              <a:spcBef>
                <a:spcPct val="10000"/>
              </a:spcBef>
            </a:pPr>
            <a:r>
              <a:rPr lang="en-US" sz="2000" dirty="0">
                <a:latin typeface="Arial" pitchFamily="34" charset="0"/>
                <a:cs typeface="Arial" pitchFamily="34" charset="0"/>
              </a:rPr>
              <a:t>In the DDM equation:</a:t>
            </a:r>
          </a:p>
          <a:p>
            <a:pPr lvl="1">
              <a:spcBef>
                <a:spcPct val="10000"/>
              </a:spcBef>
            </a:pPr>
            <a:r>
              <a:rPr lang="en-US" sz="1800" dirty="0">
                <a:latin typeface="Arial" pitchFamily="34" charset="0"/>
                <a:cs typeface="Arial" pitchFamily="34" charset="0"/>
              </a:rPr>
              <a:t>P</a:t>
            </a:r>
            <a:r>
              <a:rPr lang="en-US" sz="1800" baseline="-25000" dirty="0">
                <a:latin typeface="Arial" pitchFamily="34" charset="0"/>
                <a:cs typeface="Arial" pitchFamily="34" charset="0"/>
              </a:rPr>
              <a:t>0</a:t>
            </a:r>
            <a:r>
              <a:rPr lang="en-US" sz="1800" dirty="0">
                <a:latin typeface="Arial" pitchFamily="34" charset="0"/>
                <a:cs typeface="Arial" pitchFamily="34" charset="0"/>
              </a:rPr>
              <a:t> = the present value of all future dividends</a:t>
            </a:r>
          </a:p>
          <a:p>
            <a:pPr lvl="1">
              <a:spcBef>
                <a:spcPct val="10000"/>
              </a:spcBef>
            </a:pPr>
            <a:r>
              <a:rPr lang="en-US" sz="1800" dirty="0" err="1">
                <a:latin typeface="Arial" pitchFamily="34" charset="0"/>
                <a:cs typeface="Arial" pitchFamily="34" charset="0"/>
              </a:rPr>
              <a:t>D</a:t>
            </a:r>
            <a:r>
              <a:rPr lang="en-US" sz="1800" baseline="-25000" dirty="0" err="1">
                <a:latin typeface="Arial" pitchFamily="34" charset="0"/>
                <a:cs typeface="Arial" pitchFamily="34" charset="0"/>
              </a:rPr>
              <a:t>t</a:t>
            </a:r>
            <a:r>
              <a:rPr lang="en-US" sz="1800" dirty="0">
                <a:latin typeface="Arial" pitchFamily="34" charset="0"/>
                <a:cs typeface="Arial" pitchFamily="34" charset="0"/>
              </a:rPr>
              <a:t>  = the dividend to be paid </a:t>
            </a:r>
            <a:r>
              <a:rPr lang="en-US" sz="1800" i="1" dirty="0">
                <a:latin typeface="Arial" pitchFamily="34" charset="0"/>
                <a:cs typeface="Arial" pitchFamily="34" charset="0"/>
              </a:rPr>
              <a:t>t</a:t>
            </a:r>
            <a:r>
              <a:rPr lang="en-US" sz="1800" dirty="0">
                <a:latin typeface="Arial" pitchFamily="34" charset="0"/>
                <a:cs typeface="Arial" pitchFamily="34" charset="0"/>
              </a:rPr>
              <a:t> years from now</a:t>
            </a:r>
          </a:p>
          <a:p>
            <a:pPr lvl="1">
              <a:spcBef>
                <a:spcPct val="10000"/>
              </a:spcBef>
            </a:pPr>
            <a:r>
              <a:rPr lang="en-US" sz="1800" dirty="0">
                <a:latin typeface="Arial" pitchFamily="34" charset="0"/>
                <a:cs typeface="Arial" pitchFamily="34" charset="0"/>
              </a:rPr>
              <a:t> </a:t>
            </a:r>
            <a:r>
              <a:rPr lang="en-US" sz="1800" i="1" dirty="0">
                <a:latin typeface="Arial" pitchFamily="34" charset="0"/>
                <a:cs typeface="Arial" pitchFamily="34" charset="0"/>
              </a:rPr>
              <a:t>k </a:t>
            </a:r>
            <a:r>
              <a:rPr lang="en-US" sz="1800" dirty="0">
                <a:latin typeface="Arial" pitchFamily="34" charset="0"/>
                <a:cs typeface="Arial" pitchFamily="34" charset="0"/>
              </a:rPr>
              <a:t> = the appropriate risk-adjusted discount rate</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023347"/>
            <a:ext cx="5486400"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28600" y="5435384"/>
            <a:ext cx="8153400" cy="923330"/>
          </a:xfrm>
          <a:prstGeom prst="rect">
            <a:avLst/>
          </a:prstGeom>
        </p:spPr>
        <p:txBody>
          <a:bodyPr wrap="square">
            <a:spAutoFit/>
          </a:bodyPr>
          <a:lstStyle/>
          <a:p>
            <a:r>
              <a:rPr lang="en-US" b="1" dirty="0" err="1"/>
              <a:t>i.e</a:t>
            </a:r>
            <a:endParaRPr lang="en-US" b="1" dirty="0">
              <a:latin typeface="Arial" pitchFamily="34" charset="0"/>
              <a:cs typeface="Arial" pitchFamily="34" charset="0"/>
            </a:endParaRPr>
          </a:p>
          <a:p>
            <a:r>
              <a:rPr lang="en-US" dirty="0">
                <a:latin typeface="Arial" pitchFamily="34" charset="0"/>
                <a:cs typeface="Arial" pitchFamily="34" charset="0"/>
              </a:rPr>
              <a:t>Suppose that a stock will pay three annual dividends of </a:t>
            </a:r>
            <a:r>
              <a:rPr lang="en-US" dirty="0" err="1">
                <a:latin typeface="Arial" pitchFamily="34" charset="0"/>
                <a:cs typeface="Arial" pitchFamily="34" charset="0"/>
              </a:rPr>
              <a:t>Rs</a:t>
            </a:r>
            <a:r>
              <a:rPr lang="en-US" dirty="0">
                <a:latin typeface="Arial" pitchFamily="34" charset="0"/>
                <a:cs typeface="Arial" pitchFamily="34" charset="0"/>
              </a:rPr>
              <a:t>. 200 per year, and the appropriate risk-adjusted discount rate, k, is 8%.</a:t>
            </a:r>
          </a:p>
        </p:txBody>
      </p:sp>
      <p:sp>
        <p:nvSpPr>
          <p:cNvPr id="6" name="Footer Placeholder 5"/>
          <p:cNvSpPr>
            <a:spLocks noGrp="1"/>
          </p:cNvSpPr>
          <p:nvPr>
            <p:ph type="ftr" sz="quarter" idx="11"/>
          </p:nvPr>
        </p:nvSpPr>
        <p:spPr/>
        <p:txBody>
          <a:bodyPr/>
          <a:lstStyle/>
          <a:p>
            <a:r>
              <a:rPr lang="en-US" smtClean="0"/>
              <a:t>PGDBFS 202-FSG</a:t>
            </a:r>
            <a:endParaRPr lang="en-US"/>
          </a:p>
        </p:txBody>
      </p:sp>
      <p:sp>
        <p:nvSpPr>
          <p:cNvPr id="7" name="Slide Number Placeholder 6"/>
          <p:cNvSpPr>
            <a:spLocks noGrp="1"/>
          </p:cNvSpPr>
          <p:nvPr>
            <p:ph type="sldNum" sz="quarter" idx="12"/>
          </p:nvPr>
        </p:nvSpPr>
        <p:spPr/>
        <p:txBody>
          <a:bodyPr/>
          <a:lstStyle/>
          <a:p>
            <a:fld id="{F12EA7A8-15B0-41AA-9927-37558ADABA8F}" type="slidenum">
              <a:rPr lang="en-US" smtClean="0"/>
              <a:t>16</a:t>
            </a:fld>
            <a:endParaRPr lang="en-US"/>
          </a:p>
        </p:txBody>
      </p:sp>
    </p:spTree>
    <p:extLst>
      <p:ext uri="{BB962C8B-B14F-4D97-AF65-F5344CB8AC3E}">
        <p14:creationId xmlns:p14="http://schemas.microsoft.com/office/powerpoint/2010/main" val="501204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itchFamily="34" charset="0"/>
                <a:cs typeface="Arial" pitchFamily="34" charset="0"/>
              </a:rPr>
              <a:t>The Dividend Discount Model:</a:t>
            </a:r>
            <a:br>
              <a:rPr lang="en-US" sz="3200" dirty="0">
                <a:latin typeface="Arial" pitchFamily="34" charset="0"/>
                <a:cs typeface="Arial" pitchFamily="34" charset="0"/>
              </a:rPr>
            </a:br>
            <a:r>
              <a:rPr lang="en-US" sz="3200" dirty="0">
                <a:latin typeface="Arial" pitchFamily="34" charset="0"/>
                <a:cs typeface="Arial" pitchFamily="34" charset="0"/>
              </a:rPr>
              <a:t>the Constant Perpetual Growth Model</a:t>
            </a:r>
          </a:p>
        </p:txBody>
      </p:sp>
      <p:sp>
        <p:nvSpPr>
          <p:cNvPr id="3" name="Content Placeholder 2"/>
          <p:cNvSpPr>
            <a:spLocks noGrp="1"/>
          </p:cNvSpPr>
          <p:nvPr>
            <p:ph idx="1"/>
          </p:nvPr>
        </p:nvSpPr>
        <p:spPr/>
        <p:txBody>
          <a:bodyPr/>
          <a:lstStyle/>
          <a:p>
            <a:r>
              <a:rPr lang="en-US" sz="1800" dirty="0">
                <a:latin typeface="Arial" pitchFamily="34" charset="0"/>
                <a:cs typeface="Arial" pitchFamily="34" charset="0"/>
              </a:rPr>
              <a:t>Assuming that the dividends will grow forever at a constant growth rate g.</a:t>
            </a:r>
          </a:p>
          <a:p>
            <a:endParaRPr lang="en-US" sz="1800" dirty="0">
              <a:latin typeface="Arial" pitchFamily="34" charset="0"/>
              <a:cs typeface="Arial" pitchFamily="34" charset="0"/>
            </a:endParaRPr>
          </a:p>
          <a:p>
            <a:r>
              <a:rPr lang="en-US" sz="1800" dirty="0">
                <a:latin typeface="Arial" pitchFamily="34" charset="0"/>
                <a:cs typeface="Arial" pitchFamily="34" charset="0"/>
              </a:rPr>
              <a:t>For constant perpetual dividend growth, the DDM formula becomes:</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485245290"/>
              </p:ext>
            </p:extLst>
          </p:nvPr>
        </p:nvGraphicFramePr>
        <p:xfrm>
          <a:off x="914400" y="3048000"/>
          <a:ext cx="5951538" cy="788987"/>
        </p:xfrm>
        <a:graphic>
          <a:graphicData uri="http://schemas.openxmlformats.org/presentationml/2006/ole">
            <mc:AlternateContent xmlns:mc="http://schemas.openxmlformats.org/markup-compatibility/2006">
              <mc:Choice xmlns:v="urn:schemas-microsoft-com:vml" Requires="v">
                <p:oleObj spid="_x0000_s5130" name="Equation" r:id="rId3" imgW="3251160" imgH="431640" progId="Equation.3">
                  <p:embed/>
                </p:oleObj>
              </mc:Choice>
              <mc:Fallback>
                <p:oleObj name="Equation" r:id="rId3" imgW="3251160" imgH="4316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3048000"/>
                        <a:ext cx="5951538" cy="788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Rectangle 4"/>
          <p:cNvSpPr/>
          <p:nvPr/>
        </p:nvSpPr>
        <p:spPr>
          <a:xfrm>
            <a:off x="914400" y="4267200"/>
            <a:ext cx="7696200" cy="923330"/>
          </a:xfrm>
          <a:prstGeom prst="rect">
            <a:avLst/>
          </a:prstGeom>
        </p:spPr>
        <p:txBody>
          <a:bodyPr wrap="square">
            <a:spAutoFit/>
          </a:bodyPr>
          <a:lstStyle/>
          <a:p>
            <a:r>
              <a:rPr lang="en-US" dirty="0">
                <a:latin typeface="Arial" pitchFamily="34" charset="0"/>
                <a:cs typeface="Arial" pitchFamily="34" charset="0"/>
              </a:rPr>
              <a:t>In </a:t>
            </a:r>
            <a:r>
              <a:rPr lang="en-US" dirty="0" smtClean="0">
                <a:latin typeface="Arial" pitchFamily="34" charset="0"/>
                <a:cs typeface="Arial" pitchFamily="34" charset="0"/>
              </a:rPr>
              <a:t>2017, the </a:t>
            </a:r>
            <a:r>
              <a:rPr lang="en-US" dirty="0">
                <a:latin typeface="Arial" pitchFamily="34" charset="0"/>
                <a:cs typeface="Arial" pitchFamily="34" charset="0"/>
              </a:rPr>
              <a:t>dividend paid by the utility company, </a:t>
            </a:r>
            <a:r>
              <a:rPr lang="en-US" dirty="0" smtClean="0">
                <a:latin typeface="Arial" pitchFamily="34" charset="0"/>
                <a:cs typeface="Arial" pitchFamily="34" charset="0"/>
              </a:rPr>
              <a:t>ABC PLC, </a:t>
            </a:r>
            <a:r>
              <a:rPr lang="en-US" dirty="0">
                <a:latin typeface="Arial" pitchFamily="34" charset="0"/>
                <a:cs typeface="Arial" pitchFamily="34" charset="0"/>
              </a:rPr>
              <a:t>was </a:t>
            </a:r>
            <a:r>
              <a:rPr lang="en-US" dirty="0" err="1" smtClean="0">
                <a:latin typeface="Arial" pitchFamily="34" charset="0"/>
                <a:cs typeface="Arial" pitchFamily="34" charset="0"/>
              </a:rPr>
              <a:t>Rs</a:t>
            </a:r>
            <a:r>
              <a:rPr lang="en-US" dirty="0" smtClean="0">
                <a:latin typeface="Arial" pitchFamily="34" charset="0"/>
                <a:cs typeface="Arial" pitchFamily="34" charset="0"/>
              </a:rPr>
              <a:t> 2.12</a:t>
            </a:r>
            <a:r>
              <a:rPr lang="en-US" dirty="0">
                <a:latin typeface="Arial" pitchFamily="34" charset="0"/>
                <a:cs typeface="Arial" pitchFamily="34" charset="0"/>
              </a:rPr>
              <a:t>.</a:t>
            </a:r>
          </a:p>
          <a:p>
            <a:r>
              <a:rPr lang="en-US" dirty="0" smtClean="0">
                <a:latin typeface="Arial" pitchFamily="34" charset="0"/>
                <a:cs typeface="Arial" pitchFamily="34" charset="0"/>
              </a:rPr>
              <a:t>Required rate of return of ABC share holders is 10% . &amp; expect earning will grow at 3% . Determine the value of stock</a:t>
            </a:r>
            <a:endParaRPr lang="en-US" dirty="0">
              <a:latin typeface="Arial" pitchFamily="34" charset="0"/>
              <a:cs typeface="Arial" pitchFamily="34" charset="0"/>
            </a:endParaRPr>
          </a:p>
        </p:txBody>
      </p:sp>
      <p:sp>
        <p:nvSpPr>
          <p:cNvPr id="6" name="Footer Placeholder 5"/>
          <p:cNvSpPr>
            <a:spLocks noGrp="1"/>
          </p:cNvSpPr>
          <p:nvPr>
            <p:ph type="ftr" sz="quarter" idx="11"/>
          </p:nvPr>
        </p:nvSpPr>
        <p:spPr/>
        <p:txBody>
          <a:bodyPr/>
          <a:lstStyle/>
          <a:p>
            <a:r>
              <a:rPr lang="en-US" smtClean="0"/>
              <a:t>PGDBFS 202-FSG</a:t>
            </a:r>
            <a:endParaRPr lang="en-US"/>
          </a:p>
        </p:txBody>
      </p:sp>
      <p:sp>
        <p:nvSpPr>
          <p:cNvPr id="7" name="Slide Number Placeholder 6"/>
          <p:cNvSpPr>
            <a:spLocks noGrp="1"/>
          </p:cNvSpPr>
          <p:nvPr>
            <p:ph type="sldNum" sz="quarter" idx="12"/>
          </p:nvPr>
        </p:nvSpPr>
        <p:spPr/>
        <p:txBody>
          <a:bodyPr/>
          <a:lstStyle/>
          <a:p>
            <a:fld id="{F12EA7A8-15B0-41AA-9927-37558ADABA8F}" type="slidenum">
              <a:rPr lang="en-US" smtClean="0"/>
              <a:t>17</a:t>
            </a:fld>
            <a:endParaRPr lang="en-US"/>
          </a:p>
        </p:txBody>
      </p:sp>
    </p:spTree>
    <p:extLst>
      <p:ext uri="{BB962C8B-B14F-4D97-AF65-F5344CB8AC3E}">
        <p14:creationId xmlns:p14="http://schemas.microsoft.com/office/powerpoint/2010/main" val="1734283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813796133"/>
              </p:ext>
            </p:extLst>
          </p:nvPr>
        </p:nvGraphicFramePr>
        <p:xfrm>
          <a:off x="762000" y="1752600"/>
          <a:ext cx="4800600" cy="914400"/>
        </p:xfrm>
        <a:graphic>
          <a:graphicData uri="http://schemas.openxmlformats.org/presentationml/2006/ole">
            <mc:AlternateContent xmlns:mc="http://schemas.openxmlformats.org/markup-compatibility/2006">
              <mc:Choice xmlns:v="urn:schemas-microsoft-com:vml" Requires="v">
                <p:oleObj spid="_x0000_s6153" name="Equation" r:id="rId3" imgW="3466800" imgH="660240" progId="Equation.3">
                  <p:embed/>
                </p:oleObj>
              </mc:Choice>
              <mc:Fallback>
                <p:oleObj name="Equation" r:id="rId3" imgW="3466800" imgH="6602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752600"/>
                        <a:ext cx="4800600" cy="914400"/>
                      </a:xfrm>
                      <a:prstGeom prst="rect">
                        <a:avLst/>
                      </a:prstGeom>
                      <a:noFill/>
                      <a:ln>
                        <a:noFill/>
                      </a:ln>
                      <a:effectLst/>
                    </p:spPr>
                  </p:pic>
                </p:oleObj>
              </mc:Fallback>
            </mc:AlternateContent>
          </a:graphicData>
        </a:graphic>
      </p:graphicFrame>
      <p:sp>
        <p:nvSpPr>
          <p:cNvPr id="5" name="Rectangle 4"/>
          <p:cNvSpPr/>
          <p:nvPr/>
        </p:nvSpPr>
        <p:spPr>
          <a:xfrm>
            <a:off x="762000" y="2971800"/>
            <a:ext cx="7162800" cy="1477328"/>
          </a:xfrm>
          <a:prstGeom prst="rect">
            <a:avLst/>
          </a:prstGeom>
        </p:spPr>
        <p:txBody>
          <a:bodyPr wrap="square">
            <a:spAutoFit/>
          </a:bodyPr>
          <a:lstStyle/>
          <a:p>
            <a:r>
              <a:rPr lang="en-US" dirty="0">
                <a:latin typeface="Arial" pitchFamily="34" charset="0"/>
                <a:cs typeface="Arial" pitchFamily="34" charset="0"/>
              </a:rPr>
              <a:t>Return on Equity (ROE) = Net Income / Equity</a:t>
            </a:r>
            <a:br>
              <a:rPr lang="en-US" dirty="0">
                <a:latin typeface="Arial" pitchFamily="34" charset="0"/>
                <a:cs typeface="Arial" pitchFamily="34" charset="0"/>
              </a:rPr>
            </a:br>
            <a:endParaRPr lang="en-US" dirty="0">
              <a:latin typeface="Arial" pitchFamily="34" charset="0"/>
              <a:cs typeface="Arial" pitchFamily="34" charset="0"/>
            </a:endParaRPr>
          </a:p>
          <a:p>
            <a:r>
              <a:rPr lang="en-US" dirty="0">
                <a:latin typeface="Arial" pitchFamily="34" charset="0"/>
                <a:cs typeface="Arial" pitchFamily="34" charset="0"/>
              </a:rPr>
              <a:t>Payout Ratio = Proportion of earnings paid out as dividends</a:t>
            </a:r>
            <a:br>
              <a:rPr lang="en-US" dirty="0">
                <a:latin typeface="Arial" pitchFamily="34" charset="0"/>
                <a:cs typeface="Arial" pitchFamily="34" charset="0"/>
              </a:rPr>
            </a:br>
            <a:endParaRPr lang="en-US" dirty="0">
              <a:latin typeface="Arial" pitchFamily="34" charset="0"/>
              <a:cs typeface="Arial" pitchFamily="34" charset="0"/>
            </a:endParaRPr>
          </a:p>
          <a:p>
            <a:r>
              <a:rPr lang="en-US" dirty="0">
                <a:latin typeface="Arial" pitchFamily="34" charset="0"/>
                <a:cs typeface="Arial" pitchFamily="34" charset="0"/>
              </a:rPr>
              <a:t>Retention Ratio = Proportion of earnings retained for investment</a:t>
            </a:r>
            <a:endParaRPr lang="en-US" dirty="0">
              <a:latin typeface="Arial" pitchFamily="34" charset="0"/>
              <a:cs typeface="Arial" pitchFamily="34" charset="0"/>
            </a:endParaRPr>
          </a:p>
        </p:txBody>
      </p:sp>
      <p:sp>
        <p:nvSpPr>
          <p:cNvPr id="7" name="Title 6"/>
          <p:cNvSpPr>
            <a:spLocks noGrp="1" noChangeArrowheads="1"/>
          </p:cNvSpPr>
          <p:nvPr>
            <p:ph type="title"/>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2800">
                <a:solidFill>
                  <a:srgbClr val="660066"/>
                </a:solidFill>
                <a:latin typeface="+mj-lt"/>
                <a:ea typeface="+mj-ea"/>
                <a:cs typeface="+mj-cs"/>
              </a:defRPr>
            </a:lvl1pPr>
            <a:lvl2pPr algn="ctr" rtl="0" fontAlgn="base">
              <a:spcBef>
                <a:spcPct val="0"/>
              </a:spcBef>
              <a:spcAft>
                <a:spcPct val="0"/>
              </a:spcAft>
              <a:defRPr sz="2800">
                <a:solidFill>
                  <a:srgbClr val="660066"/>
                </a:solidFill>
                <a:latin typeface="Arial" charset="0"/>
              </a:defRPr>
            </a:lvl2pPr>
            <a:lvl3pPr algn="ctr" rtl="0" fontAlgn="base">
              <a:spcBef>
                <a:spcPct val="0"/>
              </a:spcBef>
              <a:spcAft>
                <a:spcPct val="0"/>
              </a:spcAft>
              <a:defRPr sz="2800">
                <a:solidFill>
                  <a:srgbClr val="660066"/>
                </a:solidFill>
                <a:latin typeface="Arial" charset="0"/>
              </a:defRPr>
            </a:lvl3pPr>
            <a:lvl4pPr algn="ctr" rtl="0" fontAlgn="base">
              <a:spcBef>
                <a:spcPct val="0"/>
              </a:spcBef>
              <a:spcAft>
                <a:spcPct val="0"/>
              </a:spcAft>
              <a:defRPr sz="2800">
                <a:solidFill>
                  <a:srgbClr val="660066"/>
                </a:solidFill>
                <a:latin typeface="Arial" charset="0"/>
              </a:defRPr>
            </a:lvl4pPr>
            <a:lvl5pPr algn="ctr" rtl="0" fontAlgn="base">
              <a:spcBef>
                <a:spcPct val="0"/>
              </a:spcBef>
              <a:spcAft>
                <a:spcPct val="0"/>
              </a:spcAft>
              <a:defRPr sz="2800">
                <a:solidFill>
                  <a:srgbClr val="660066"/>
                </a:solidFill>
                <a:latin typeface="Arial" charset="0"/>
              </a:defRPr>
            </a:lvl5pPr>
            <a:lvl6pPr marL="457200" algn="ctr" rtl="0" fontAlgn="base">
              <a:spcBef>
                <a:spcPct val="0"/>
              </a:spcBef>
              <a:spcAft>
                <a:spcPct val="0"/>
              </a:spcAft>
              <a:defRPr sz="2800">
                <a:solidFill>
                  <a:srgbClr val="660066"/>
                </a:solidFill>
                <a:latin typeface="Arial" charset="0"/>
              </a:defRPr>
            </a:lvl6pPr>
            <a:lvl7pPr marL="914400" algn="ctr" rtl="0" fontAlgn="base">
              <a:spcBef>
                <a:spcPct val="0"/>
              </a:spcBef>
              <a:spcAft>
                <a:spcPct val="0"/>
              </a:spcAft>
              <a:defRPr sz="2800">
                <a:solidFill>
                  <a:srgbClr val="660066"/>
                </a:solidFill>
                <a:latin typeface="Arial" charset="0"/>
              </a:defRPr>
            </a:lvl7pPr>
            <a:lvl8pPr marL="1371600" algn="ctr" rtl="0" fontAlgn="base">
              <a:spcBef>
                <a:spcPct val="0"/>
              </a:spcBef>
              <a:spcAft>
                <a:spcPct val="0"/>
              </a:spcAft>
              <a:defRPr sz="2800">
                <a:solidFill>
                  <a:srgbClr val="660066"/>
                </a:solidFill>
                <a:latin typeface="Arial" charset="0"/>
              </a:defRPr>
            </a:lvl8pPr>
            <a:lvl9pPr marL="1828800" algn="ctr" rtl="0" fontAlgn="base">
              <a:spcBef>
                <a:spcPct val="0"/>
              </a:spcBef>
              <a:spcAft>
                <a:spcPct val="0"/>
              </a:spcAft>
              <a:defRPr sz="2800">
                <a:solidFill>
                  <a:srgbClr val="660066"/>
                </a:solidFill>
                <a:latin typeface="Arial" charset="0"/>
              </a:defRPr>
            </a:lvl9pPr>
          </a:lstStyle>
          <a:p>
            <a:pPr algn="l"/>
            <a:r>
              <a:rPr lang="en-US" sz="2400" b="1" dirty="0">
                <a:solidFill>
                  <a:schemeClr val="tx1"/>
                </a:solidFill>
                <a:latin typeface="Arial" pitchFamily="34" charset="0"/>
                <a:cs typeface="Arial" pitchFamily="34" charset="0"/>
              </a:rPr>
              <a:t>The Sustainable Growth Rate</a:t>
            </a:r>
          </a:p>
        </p:txBody>
      </p:sp>
      <p:sp>
        <p:nvSpPr>
          <p:cNvPr id="6" name="Footer Placeholder 5"/>
          <p:cNvSpPr>
            <a:spLocks noGrp="1"/>
          </p:cNvSpPr>
          <p:nvPr>
            <p:ph type="ftr" sz="quarter" idx="11"/>
          </p:nvPr>
        </p:nvSpPr>
        <p:spPr/>
        <p:txBody>
          <a:bodyPr/>
          <a:lstStyle/>
          <a:p>
            <a:r>
              <a:rPr lang="en-US" smtClean="0"/>
              <a:t>PGDBFS 202-FSG</a:t>
            </a:r>
            <a:endParaRPr lang="en-US"/>
          </a:p>
        </p:txBody>
      </p:sp>
      <p:sp>
        <p:nvSpPr>
          <p:cNvPr id="8" name="Slide Number Placeholder 7"/>
          <p:cNvSpPr>
            <a:spLocks noGrp="1"/>
          </p:cNvSpPr>
          <p:nvPr>
            <p:ph type="sldNum" sz="quarter" idx="12"/>
          </p:nvPr>
        </p:nvSpPr>
        <p:spPr/>
        <p:txBody>
          <a:bodyPr/>
          <a:lstStyle/>
          <a:p>
            <a:fld id="{F12EA7A8-15B0-41AA-9927-37558ADABA8F}" type="slidenum">
              <a:rPr lang="en-US" smtClean="0"/>
              <a:t>18</a:t>
            </a:fld>
            <a:endParaRPr lang="en-US"/>
          </a:p>
        </p:txBody>
      </p:sp>
    </p:spTree>
    <p:extLst>
      <p:ext uri="{BB962C8B-B14F-4D97-AF65-F5344CB8AC3E}">
        <p14:creationId xmlns:p14="http://schemas.microsoft.com/office/powerpoint/2010/main" val="384527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Arial" pitchFamily="34" charset="0"/>
                <a:cs typeface="Arial" pitchFamily="34" charset="0"/>
              </a:rPr>
              <a:t>Shareholder value Analysis</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400" dirty="0" smtClean="0">
                <a:latin typeface="Arial" panose="020B0604020202020204" pitchFamily="34" charset="0"/>
                <a:cs typeface="Arial" panose="020B0604020202020204" pitchFamily="34" charset="0"/>
              </a:rPr>
              <a:t>Value creation using NPV approach</a:t>
            </a:r>
          </a:p>
          <a:p>
            <a:endParaRPr lang="en-US" sz="2400" dirty="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Shareholder value is the total return to shareholders in terms of both dividend &amp; capital gain , calculated as present value of future free cash flows of the entity discounted  at the WACC of the entity less market value of debt</a:t>
            </a:r>
            <a:endParaRPr 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PGDBFS 202-FSG</a:t>
            </a:r>
            <a:endParaRPr lang="en-US"/>
          </a:p>
        </p:txBody>
      </p:sp>
      <p:sp>
        <p:nvSpPr>
          <p:cNvPr id="5" name="Slide Number Placeholder 4"/>
          <p:cNvSpPr>
            <a:spLocks noGrp="1"/>
          </p:cNvSpPr>
          <p:nvPr>
            <p:ph type="sldNum" sz="quarter" idx="12"/>
          </p:nvPr>
        </p:nvSpPr>
        <p:spPr/>
        <p:txBody>
          <a:bodyPr/>
          <a:lstStyle/>
          <a:p>
            <a:fld id="{F12EA7A8-15B0-41AA-9927-37558ADABA8F}" type="slidenum">
              <a:rPr lang="en-US" smtClean="0"/>
              <a:t>19</a:t>
            </a:fld>
            <a:endParaRPr lang="en-US"/>
          </a:p>
        </p:txBody>
      </p:sp>
    </p:spTree>
    <p:extLst>
      <p:ext uri="{BB962C8B-B14F-4D97-AF65-F5344CB8AC3E}">
        <p14:creationId xmlns:p14="http://schemas.microsoft.com/office/powerpoint/2010/main" val="1505819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03311"/>
            <a:ext cx="8305800" cy="4876800"/>
          </a:xfrm>
        </p:spPr>
        <p:txBody>
          <a:bodyPr>
            <a:normAutofit/>
          </a:bodyPr>
          <a:lstStyle/>
          <a:p>
            <a:r>
              <a:rPr lang="en-US" sz="2000" b="1" dirty="0">
                <a:latin typeface="Arial" panose="020B0604020202020204" pitchFamily="34" charset="0"/>
                <a:cs typeface="Arial" panose="020B0604020202020204" pitchFamily="34" charset="0"/>
              </a:rPr>
              <a:t>Net Present Value (NPV)/</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Internal Rate of Return (IRR)</a:t>
            </a:r>
            <a:endParaRPr lang="en-US" sz="2000" b="1" dirty="0"/>
          </a:p>
        </p:txBody>
      </p:sp>
      <p:sp>
        <p:nvSpPr>
          <p:cNvPr id="4" name="Title 1"/>
          <p:cNvSpPr>
            <a:spLocks noGrp="1"/>
          </p:cNvSpPr>
          <p:nvPr>
            <p:ph type="title"/>
          </p:nvPr>
        </p:nvSpPr>
        <p:spPr/>
        <p:txBody>
          <a:bodyPr>
            <a:normAutofit/>
          </a:bodyPr>
          <a:lstStyle/>
          <a:p>
            <a:r>
              <a:rPr lang="en-US" sz="2800" b="1" dirty="0" smtClean="0">
                <a:latin typeface="Arial" pitchFamily="34" charset="0"/>
                <a:cs typeface="Arial" pitchFamily="34" charset="0"/>
              </a:rPr>
              <a:t>Recap: Business valuation , WACC, capital Structure &amp; NPV</a:t>
            </a:r>
            <a:endParaRPr lang="en-US" sz="2800" b="1" dirty="0">
              <a:latin typeface="Arial" pitchFamily="34" charset="0"/>
              <a:cs typeface="Arial" pitchFamily="34" charset="0"/>
            </a:endParaRPr>
          </a:p>
        </p:txBody>
      </p:sp>
      <p:pic>
        <p:nvPicPr>
          <p:cNvPr id="5" name="Picture 4"/>
          <p:cNvPicPr>
            <a:picLocks noChangeAspect="1"/>
          </p:cNvPicPr>
          <p:nvPr/>
        </p:nvPicPr>
        <p:blipFill>
          <a:blip r:embed="rId2"/>
          <a:stretch>
            <a:fillRect/>
          </a:stretch>
        </p:blipFill>
        <p:spPr>
          <a:xfrm>
            <a:off x="488576" y="2157260"/>
            <a:ext cx="7776001" cy="3968903"/>
          </a:xfrm>
          <a:prstGeom prst="rect">
            <a:avLst/>
          </a:prstGeom>
        </p:spPr>
      </p:pic>
      <p:sp>
        <p:nvSpPr>
          <p:cNvPr id="2" name="Footer Placeholder 1"/>
          <p:cNvSpPr>
            <a:spLocks noGrp="1"/>
          </p:cNvSpPr>
          <p:nvPr>
            <p:ph type="ftr" sz="quarter" idx="11"/>
          </p:nvPr>
        </p:nvSpPr>
        <p:spPr/>
        <p:txBody>
          <a:bodyPr/>
          <a:lstStyle/>
          <a:p>
            <a:r>
              <a:rPr lang="en-US" smtClean="0"/>
              <a:t>PGDBFS 202-FSG</a:t>
            </a:r>
            <a:endParaRPr lang="en-US"/>
          </a:p>
        </p:txBody>
      </p:sp>
      <p:sp>
        <p:nvSpPr>
          <p:cNvPr id="6" name="Slide Number Placeholder 5"/>
          <p:cNvSpPr>
            <a:spLocks noGrp="1"/>
          </p:cNvSpPr>
          <p:nvPr>
            <p:ph type="sldNum" sz="quarter" idx="12"/>
          </p:nvPr>
        </p:nvSpPr>
        <p:spPr/>
        <p:txBody>
          <a:bodyPr/>
          <a:lstStyle/>
          <a:p>
            <a:fld id="{F12EA7A8-15B0-41AA-9927-37558ADABA8F}" type="slidenum">
              <a:rPr lang="en-US" smtClean="0"/>
              <a:t>2</a:t>
            </a:fld>
            <a:endParaRPr lang="en-US"/>
          </a:p>
        </p:txBody>
      </p:sp>
    </p:spTree>
    <p:extLst>
      <p:ext uri="{BB962C8B-B14F-4D97-AF65-F5344CB8AC3E}">
        <p14:creationId xmlns:p14="http://schemas.microsoft.com/office/powerpoint/2010/main" val="2731480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dirty="0">
                <a:latin typeface="Arial" pitchFamily="34" charset="0"/>
                <a:cs typeface="Arial" pitchFamily="34" charset="0"/>
              </a:rPr>
              <a:t>The Two-Stage Dividend Growth Model</a:t>
            </a:r>
          </a:p>
        </p:txBody>
      </p:sp>
      <p:sp>
        <p:nvSpPr>
          <p:cNvPr id="3" name="Content Placeholder 2"/>
          <p:cNvSpPr>
            <a:spLocks noGrp="1"/>
          </p:cNvSpPr>
          <p:nvPr>
            <p:ph idx="1"/>
          </p:nvPr>
        </p:nvSpPr>
        <p:spPr/>
        <p:txBody>
          <a:bodyPr/>
          <a:lstStyle/>
          <a:p>
            <a:r>
              <a:rPr lang="en-US" sz="1800" dirty="0">
                <a:latin typeface="Arial" pitchFamily="34" charset="0"/>
                <a:cs typeface="Arial" pitchFamily="34" charset="0"/>
              </a:rPr>
              <a:t>The two-stage dividend growth model assumes that a firm will initially grow at a rate g1 for T years, and thereafter grow at a rate g2 &lt; k during a perpetual second stage of growth.</a:t>
            </a:r>
          </a:p>
          <a:p>
            <a:endParaRPr lang="en-US" sz="1800" dirty="0">
              <a:latin typeface="Arial" pitchFamily="34" charset="0"/>
              <a:cs typeface="Arial" pitchFamily="34" charset="0"/>
            </a:endParaRPr>
          </a:p>
          <a:p>
            <a:r>
              <a:rPr lang="en-US" sz="1800" dirty="0">
                <a:latin typeface="Arial" pitchFamily="34" charset="0"/>
                <a:cs typeface="Arial" pitchFamily="34" charset="0"/>
              </a:rPr>
              <a:t>The Two-Stage Dividend Growth Model formula is:</a:t>
            </a:r>
          </a:p>
          <a:p>
            <a:endParaRPr lang="en-US" dirty="0"/>
          </a:p>
          <a:p>
            <a:endParaRPr lang="en-US" dirty="0"/>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882865928"/>
              </p:ext>
            </p:extLst>
          </p:nvPr>
        </p:nvGraphicFramePr>
        <p:xfrm>
          <a:off x="838200" y="3581400"/>
          <a:ext cx="5253037" cy="831850"/>
        </p:xfrm>
        <a:graphic>
          <a:graphicData uri="http://schemas.openxmlformats.org/presentationml/2006/ole">
            <mc:AlternateContent xmlns:mc="http://schemas.openxmlformats.org/markup-compatibility/2006">
              <mc:Choice xmlns:v="urn:schemas-microsoft-com:vml" Requires="v">
                <p:oleObj spid="_x0000_s7174" name="Equation" r:id="rId3" imgW="3365280" imgH="533160" progId="Equation.3">
                  <p:embed/>
                </p:oleObj>
              </mc:Choice>
              <mc:Fallback>
                <p:oleObj name="Equation" r:id="rId3" imgW="3365280" imgH="53316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581400"/>
                        <a:ext cx="5253037" cy="831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Rectangle 4"/>
          <p:cNvSpPr/>
          <p:nvPr/>
        </p:nvSpPr>
        <p:spPr>
          <a:xfrm>
            <a:off x="394446" y="4994666"/>
            <a:ext cx="8216153" cy="1754326"/>
          </a:xfrm>
          <a:prstGeom prst="rect">
            <a:avLst/>
          </a:prstGeom>
        </p:spPr>
        <p:txBody>
          <a:bodyPr wrap="square">
            <a:spAutoFit/>
          </a:bodyPr>
          <a:lstStyle/>
          <a:p>
            <a:r>
              <a:rPr lang="en-US" dirty="0" smtClean="0">
                <a:latin typeface="Arial" pitchFamily="34" charset="0"/>
                <a:cs typeface="Arial" pitchFamily="34" charset="0"/>
              </a:rPr>
              <a:t>i.e. ABC </a:t>
            </a:r>
            <a:r>
              <a:rPr lang="en-US" dirty="0" err="1" smtClean="0">
                <a:latin typeface="Arial" pitchFamily="34" charset="0"/>
                <a:cs typeface="Arial" pitchFamily="34" charset="0"/>
              </a:rPr>
              <a:t>Plc</a:t>
            </a:r>
            <a:r>
              <a:rPr lang="en-US" dirty="0" smtClean="0">
                <a:latin typeface="Arial" pitchFamily="34" charset="0"/>
                <a:cs typeface="Arial" pitchFamily="34" charset="0"/>
              </a:rPr>
              <a:t> ., </a:t>
            </a:r>
            <a:r>
              <a:rPr lang="en-US" dirty="0">
                <a:latin typeface="Arial" pitchFamily="34" charset="0"/>
                <a:cs typeface="Arial" pitchFamily="34" charset="0"/>
              </a:rPr>
              <a:t>has been growing at a phenomenal rate of </a:t>
            </a:r>
            <a:r>
              <a:rPr lang="en-US" dirty="0" smtClean="0">
                <a:latin typeface="Arial" pitchFamily="34" charset="0"/>
                <a:cs typeface="Arial" pitchFamily="34" charset="0"/>
              </a:rPr>
              <a:t>20</a:t>
            </a:r>
            <a:r>
              <a:rPr lang="en-US" dirty="0">
                <a:latin typeface="Arial" pitchFamily="34" charset="0"/>
                <a:cs typeface="Arial" pitchFamily="34" charset="0"/>
              </a:rPr>
              <a:t>% per </a:t>
            </a:r>
            <a:r>
              <a:rPr lang="en-US" dirty="0" smtClean="0">
                <a:latin typeface="Arial" pitchFamily="34" charset="0"/>
                <a:cs typeface="Arial" pitchFamily="34" charset="0"/>
              </a:rPr>
              <a:t>year. You </a:t>
            </a:r>
            <a:r>
              <a:rPr lang="en-US" dirty="0">
                <a:latin typeface="Arial" pitchFamily="34" charset="0"/>
                <a:cs typeface="Arial" pitchFamily="34" charset="0"/>
              </a:rPr>
              <a:t>believe that this rate will last for only three more </a:t>
            </a:r>
            <a:r>
              <a:rPr lang="en-US" dirty="0" smtClean="0">
                <a:latin typeface="Arial" pitchFamily="34" charset="0"/>
                <a:cs typeface="Arial" pitchFamily="34" charset="0"/>
              </a:rPr>
              <a:t>years. Then</a:t>
            </a:r>
            <a:r>
              <a:rPr lang="en-US" dirty="0">
                <a:latin typeface="Arial" pitchFamily="34" charset="0"/>
                <a:cs typeface="Arial" pitchFamily="34" charset="0"/>
              </a:rPr>
              <a:t>, you think the rate will drop to 10% per </a:t>
            </a:r>
            <a:r>
              <a:rPr lang="en-US" dirty="0" smtClean="0">
                <a:latin typeface="Arial" pitchFamily="34" charset="0"/>
                <a:cs typeface="Arial" pitchFamily="34" charset="0"/>
              </a:rPr>
              <a:t>year. Total </a:t>
            </a:r>
            <a:r>
              <a:rPr lang="en-US" dirty="0">
                <a:latin typeface="Arial" pitchFamily="34" charset="0"/>
                <a:cs typeface="Arial" pitchFamily="34" charset="0"/>
              </a:rPr>
              <a:t>dividends just paid were </a:t>
            </a:r>
            <a:r>
              <a:rPr lang="en-US" dirty="0" smtClean="0">
                <a:latin typeface="Arial" pitchFamily="34" charset="0"/>
                <a:cs typeface="Arial" pitchFamily="34" charset="0"/>
              </a:rPr>
              <a:t>5 million. </a:t>
            </a:r>
          </a:p>
          <a:p>
            <a:r>
              <a:rPr lang="en-US" dirty="0" smtClean="0">
                <a:latin typeface="Arial" pitchFamily="34" charset="0"/>
                <a:cs typeface="Arial" pitchFamily="34" charset="0"/>
              </a:rPr>
              <a:t>The </a:t>
            </a:r>
            <a:r>
              <a:rPr lang="en-US" dirty="0">
                <a:latin typeface="Arial" pitchFamily="34" charset="0"/>
                <a:cs typeface="Arial" pitchFamily="34" charset="0"/>
              </a:rPr>
              <a:t>required rate of return is 20%.</a:t>
            </a:r>
            <a:br>
              <a:rPr lang="en-US" dirty="0">
                <a:latin typeface="Arial" pitchFamily="34" charset="0"/>
                <a:cs typeface="Arial" pitchFamily="34" charset="0"/>
              </a:rPr>
            </a:br>
            <a:endParaRPr lang="en-US" dirty="0">
              <a:latin typeface="Arial" pitchFamily="34" charset="0"/>
              <a:cs typeface="Arial" pitchFamily="34" charset="0"/>
            </a:endParaRPr>
          </a:p>
          <a:p>
            <a:r>
              <a:rPr lang="en-US" dirty="0">
                <a:latin typeface="Arial" pitchFamily="34" charset="0"/>
                <a:cs typeface="Arial" pitchFamily="34" charset="0"/>
              </a:rPr>
              <a:t>What is the total value </a:t>
            </a:r>
            <a:r>
              <a:rPr lang="en-US" dirty="0" smtClean="0">
                <a:latin typeface="Arial" pitchFamily="34" charset="0"/>
                <a:cs typeface="Arial" pitchFamily="34" charset="0"/>
              </a:rPr>
              <a:t>ABC PLC</a:t>
            </a:r>
            <a:endParaRPr lang="en-US" dirty="0">
              <a:latin typeface="Arial" pitchFamily="34" charset="0"/>
              <a:cs typeface="Arial" pitchFamily="34" charset="0"/>
            </a:endParaRPr>
          </a:p>
        </p:txBody>
      </p:sp>
      <p:sp>
        <p:nvSpPr>
          <p:cNvPr id="6" name="Footer Placeholder 5"/>
          <p:cNvSpPr>
            <a:spLocks noGrp="1"/>
          </p:cNvSpPr>
          <p:nvPr>
            <p:ph type="ftr" sz="quarter" idx="11"/>
          </p:nvPr>
        </p:nvSpPr>
        <p:spPr/>
        <p:txBody>
          <a:bodyPr/>
          <a:lstStyle/>
          <a:p>
            <a:r>
              <a:rPr lang="en-US" smtClean="0"/>
              <a:t>PGDBFS 202-FSG</a:t>
            </a:r>
            <a:endParaRPr lang="en-US"/>
          </a:p>
        </p:txBody>
      </p:sp>
      <p:sp>
        <p:nvSpPr>
          <p:cNvPr id="7" name="Slide Number Placeholder 6"/>
          <p:cNvSpPr>
            <a:spLocks noGrp="1"/>
          </p:cNvSpPr>
          <p:nvPr>
            <p:ph type="sldNum" sz="quarter" idx="12"/>
          </p:nvPr>
        </p:nvSpPr>
        <p:spPr/>
        <p:txBody>
          <a:bodyPr/>
          <a:lstStyle/>
          <a:p>
            <a:fld id="{F12EA7A8-15B0-41AA-9927-37558ADABA8F}" type="slidenum">
              <a:rPr lang="en-US" smtClean="0"/>
              <a:t>20</a:t>
            </a:fld>
            <a:endParaRPr lang="en-US"/>
          </a:p>
        </p:txBody>
      </p:sp>
    </p:spTree>
    <p:extLst>
      <p:ext uri="{BB962C8B-B14F-4D97-AF65-F5344CB8AC3E}">
        <p14:creationId xmlns:p14="http://schemas.microsoft.com/office/powerpoint/2010/main" val="1372325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Content Placeholder 15"/>
          <p:cNvPicPr>
            <a:picLocks noGrp="1" noChangeAspect="1"/>
          </p:cNvPicPr>
          <p:nvPr>
            <p:ph idx="1"/>
          </p:nvPr>
        </p:nvPicPr>
        <p:blipFill>
          <a:blip r:embed="rId2"/>
          <a:stretch>
            <a:fillRect/>
          </a:stretch>
        </p:blipFill>
        <p:spPr>
          <a:xfrm>
            <a:off x="344307" y="1266826"/>
            <a:ext cx="7912546" cy="4859338"/>
          </a:xfrm>
          <a:prstGeom prst="rect">
            <a:avLst/>
          </a:prstGeom>
        </p:spPr>
      </p:pic>
      <p:sp>
        <p:nvSpPr>
          <p:cNvPr id="2" name="Rectangle 1"/>
          <p:cNvSpPr/>
          <p:nvPr/>
        </p:nvSpPr>
        <p:spPr>
          <a:xfrm>
            <a:off x="537529" y="304800"/>
            <a:ext cx="2855654" cy="338554"/>
          </a:xfrm>
          <a:prstGeom prst="rect">
            <a:avLst/>
          </a:prstGeom>
        </p:spPr>
        <p:txBody>
          <a:bodyPr wrap="none">
            <a:spAutoFit/>
          </a:bodyPr>
          <a:lstStyle/>
          <a:p>
            <a:r>
              <a:rPr lang="en-US" sz="1600" b="1" dirty="0">
                <a:latin typeface="Arial" pitchFamily="34" charset="0"/>
                <a:cs typeface="Arial" pitchFamily="34" charset="0"/>
              </a:rPr>
              <a:t>Shareholder value Analysis</a:t>
            </a:r>
          </a:p>
        </p:txBody>
      </p:sp>
      <p:sp>
        <p:nvSpPr>
          <p:cNvPr id="3" name="Footer Placeholder 2"/>
          <p:cNvSpPr>
            <a:spLocks noGrp="1"/>
          </p:cNvSpPr>
          <p:nvPr>
            <p:ph type="ftr" sz="quarter" idx="11"/>
          </p:nvPr>
        </p:nvSpPr>
        <p:spPr/>
        <p:txBody>
          <a:bodyPr/>
          <a:lstStyle/>
          <a:p>
            <a:r>
              <a:rPr lang="en-US" smtClean="0"/>
              <a:t>PGDBFS 202-FSG</a:t>
            </a:r>
            <a:endParaRPr lang="en-US"/>
          </a:p>
        </p:txBody>
      </p:sp>
      <p:sp>
        <p:nvSpPr>
          <p:cNvPr id="4" name="Slide Number Placeholder 3"/>
          <p:cNvSpPr>
            <a:spLocks noGrp="1"/>
          </p:cNvSpPr>
          <p:nvPr>
            <p:ph type="sldNum" sz="quarter" idx="12"/>
          </p:nvPr>
        </p:nvSpPr>
        <p:spPr/>
        <p:txBody>
          <a:bodyPr/>
          <a:lstStyle/>
          <a:p>
            <a:fld id="{F12EA7A8-15B0-41AA-9927-37558ADABA8F}" type="slidenum">
              <a:rPr lang="en-US" smtClean="0"/>
              <a:t>21</a:t>
            </a:fld>
            <a:endParaRPr lang="en-US"/>
          </a:p>
        </p:txBody>
      </p:sp>
    </p:spTree>
    <p:extLst>
      <p:ext uri="{BB962C8B-B14F-4D97-AF65-F5344CB8AC3E}">
        <p14:creationId xmlns:p14="http://schemas.microsoft.com/office/powerpoint/2010/main" val="14088667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745163"/>
          </a:xfrm>
        </p:spPr>
        <p:txBody>
          <a:bodyPr>
            <a:normAutofit/>
          </a:bodyPr>
          <a:lstStyle/>
          <a:p>
            <a:pPr algn="just"/>
            <a:r>
              <a:rPr lang="en-US" sz="1600" dirty="0" err="1" smtClean="0">
                <a:latin typeface="Arial" panose="020B0604020202020204" pitchFamily="34" charset="0"/>
                <a:cs typeface="Arial" panose="020B0604020202020204" pitchFamily="34" charset="0"/>
              </a:rPr>
              <a:t>i.e</a:t>
            </a:r>
            <a:endParaRPr lang="en-US" sz="1600" dirty="0" smtClean="0">
              <a:latin typeface="Arial" panose="020B0604020202020204" pitchFamily="34" charset="0"/>
              <a:cs typeface="Arial" panose="020B0604020202020204" pitchFamily="34" charset="0"/>
            </a:endParaRPr>
          </a:p>
          <a:p>
            <a:pPr algn="just"/>
            <a:r>
              <a:rPr lang="en-US" sz="1600" dirty="0" smtClean="0">
                <a:latin typeface="Arial" panose="020B0604020202020204" pitchFamily="34" charset="0"/>
                <a:cs typeface="Arial" panose="020B0604020202020204" pitchFamily="34" charset="0"/>
              </a:rPr>
              <a:t>“A” </a:t>
            </a:r>
            <a:r>
              <a:rPr lang="en-US" sz="1600" dirty="0" err="1" smtClean="0">
                <a:latin typeface="Arial" panose="020B0604020202020204" pitchFamily="34" charset="0"/>
                <a:cs typeface="Arial" panose="020B0604020202020204" pitchFamily="34" charset="0"/>
              </a:rPr>
              <a:t>Plc</a:t>
            </a:r>
            <a:r>
              <a:rPr lang="en-US" sz="1600" dirty="0" smtClean="0">
                <a:latin typeface="Arial" panose="020B0604020202020204" pitchFamily="34" charset="0"/>
                <a:cs typeface="Arial" panose="020B0604020202020204" pitchFamily="34" charset="0"/>
              </a:rPr>
              <a:t> forecast operating profit of  160Mn, after deduction of 10Mn deprecation , Taxation for the year estimated to be 48Mn. Share holders require rate of return 10% . There will be sold of PPE 20Mn. Last year WIC 100 </a:t>
            </a:r>
            <a:r>
              <a:rPr lang="en-US" sz="1600" dirty="0" err="1" smtClean="0">
                <a:latin typeface="Arial" panose="020B0604020202020204" pitchFamily="34" charset="0"/>
                <a:cs typeface="Arial" panose="020B0604020202020204" pitchFamily="34" charset="0"/>
              </a:rPr>
              <a:t>Mn</a:t>
            </a:r>
            <a:r>
              <a:rPr lang="en-US" sz="1600" dirty="0" smtClean="0">
                <a:latin typeface="Arial" panose="020B0604020202020204" pitchFamily="34" charset="0"/>
                <a:cs typeface="Arial" panose="020B0604020202020204" pitchFamily="34" charset="0"/>
              </a:rPr>
              <a:t> &amp; this year it will be 150Mn. It is estimated that the FCEF next years will be constant</a:t>
            </a:r>
          </a:p>
          <a:p>
            <a:pPr algn="just"/>
            <a:endParaRPr lang="en-US" sz="1600" dirty="0">
              <a:latin typeface="Arial" panose="020B0604020202020204" pitchFamily="34" charset="0"/>
              <a:cs typeface="Arial" panose="020B0604020202020204" pitchFamily="34" charset="0"/>
            </a:endParaRPr>
          </a:p>
          <a:p>
            <a:pPr algn="just"/>
            <a:r>
              <a:rPr lang="en-US" sz="1600" dirty="0" smtClean="0">
                <a:latin typeface="Arial" panose="020B0604020202020204" pitchFamily="34" charset="0"/>
                <a:cs typeface="Arial" panose="020B0604020202020204" pitchFamily="34" charset="0"/>
              </a:rPr>
              <a:t>Determine the value of A </a:t>
            </a:r>
            <a:r>
              <a:rPr lang="en-US" sz="1600" dirty="0" err="1" smtClean="0">
                <a:latin typeface="Arial" panose="020B0604020202020204" pitchFamily="34" charset="0"/>
                <a:cs typeface="Arial" panose="020B0604020202020204" pitchFamily="34" charset="0"/>
              </a:rPr>
              <a:t>Plc</a:t>
            </a:r>
            <a:endParaRPr lang="en-US" sz="16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r>
              <a:rPr lang="en-US" smtClean="0"/>
              <a:t>PGDBFS 202-FSG</a:t>
            </a:r>
            <a:endParaRPr lang="en-US"/>
          </a:p>
        </p:txBody>
      </p:sp>
      <p:sp>
        <p:nvSpPr>
          <p:cNvPr id="4" name="Slide Number Placeholder 3"/>
          <p:cNvSpPr>
            <a:spLocks noGrp="1"/>
          </p:cNvSpPr>
          <p:nvPr>
            <p:ph type="sldNum" sz="quarter" idx="12"/>
          </p:nvPr>
        </p:nvSpPr>
        <p:spPr/>
        <p:txBody>
          <a:bodyPr/>
          <a:lstStyle/>
          <a:p>
            <a:fld id="{F12EA7A8-15B0-41AA-9927-37558ADABA8F}" type="slidenum">
              <a:rPr lang="en-US" smtClean="0"/>
              <a:t>22</a:t>
            </a:fld>
            <a:endParaRPr lang="en-US"/>
          </a:p>
        </p:txBody>
      </p:sp>
    </p:spTree>
    <p:extLst>
      <p:ext uri="{BB962C8B-B14F-4D97-AF65-F5344CB8AC3E}">
        <p14:creationId xmlns:p14="http://schemas.microsoft.com/office/powerpoint/2010/main" val="3082224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381000" y="533400"/>
            <a:ext cx="3816427" cy="1743607"/>
          </a:xfrm>
          <a:prstGeom prst="rect">
            <a:avLst/>
          </a:prstGeom>
        </p:spPr>
      </p:pic>
      <p:sp>
        <p:nvSpPr>
          <p:cNvPr id="5" name="Rectangle 4"/>
          <p:cNvSpPr/>
          <p:nvPr/>
        </p:nvSpPr>
        <p:spPr>
          <a:xfrm>
            <a:off x="838200" y="2514600"/>
            <a:ext cx="7467600" cy="2554545"/>
          </a:xfrm>
          <a:prstGeom prst="rect">
            <a:avLst/>
          </a:prstGeom>
        </p:spPr>
        <p:txBody>
          <a:bodyPr wrap="square">
            <a:spAutoFit/>
          </a:bodyPr>
          <a:lstStyle/>
          <a:p>
            <a:pPr algn="just"/>
            <a:r>
              <a:rPr lang="en-US" altLang="en-US" sz="2000" dirty="0">
                <a:latin typeface="Arial" panose="020B0604020202020204" pitchFamily="34" charset="0"/>
                <a:cs typeface="Arial" panose="020B0604020202020204" pitchFamily="34" charset="0"/>
              </a:rPr>
              <a:t>You are looking at a new project and have estimated the following cash flows:</a:t>
            </a:r>
          </a:p>
          <a:p>
            <a:pPr lvl="1" algn="just"/>
            <a:r>
              <a:rPr lang="en-US" altLang="en-US" sz="2000" dirty="0">
                <a:latin typeface="Arial" panose="020B0604020202020204" pitchFamily="34" charset="0"/>
                <a:cs typeface="Arial" panose="020B0604020202020204" pitchFamily="34" charset="0"/>
              </a:rPr>
              <a:t>Year 0:	CF = -165,000</a:t>
            </a:r>
          </a:p>
          <a:p>
            <a:pPr lvl="1" algn="just"/>
            <a:r>
              <a:rPr lang="en-US" altLang="en-US" sz="2000" dirty="0">
                <a:latin typeface="Arial" panose="020B0604020202020204" pitchFamily="34" charset="0"/>
                <a:cs typeface="Arial" panose="020B0604020202020204" pitchFamily="34" charset="0"/>
              </a:rPr>
              <a:t>Year 1:	CF =    63,120 	</a:t>
            </a:r>
          </a:p>
          <a:p>
            <a:pPr lvl="1" algn="just"/>
            <a:r>
              <a:rPr lang="en-US" altLang="en-US" sz="2000" dirty="0">
                <a:latin typeface="Arial" panose="020B0604020202020204" pitchFamily="34" charset="0"/>
                <a:cs typeface="Arial" panose="020B0604020202020204" pitchFamily="34" charset="0"/>
              </a:rPr>
              <a:t>Year 2:	CF =    70,800 	</a:t>
            </a:r>
          </a:p>
          <a:p>
            <a:pPr lvl="1" algn="just"/>
            <a:r>
              <a:rPr lang="en-US" altLang="en-US" sz="2000" dirty="0">
                <a:latin typeface="Arial" panose="020B0604020202020204" pitchFamily="34" charset="0"/>
                <a:cs typeface="Arial" panose="020B0604020202020204" pitchFamily="34" charset="0"/>
              </a:rPr>
              <a:t>Year 3:	CF =    91,080 	</a:t>
            </a:r>
          </a:p>
          <a:p>
            <a:pPr algn="just"/>
            <a:r>
              <a:rPr lang="en-US" altLang="en-US" sz="2000" dirty="0">
                <a:latin typeface="Arial" panose="020B0604020202020204" pitchFamily="34" charset="0"/>
                <a:cs typeface="Arial" panose="020B0604020202020204" pitchFamily="34" charset="0"/>
              </a:rPr>
              <a:t>Your required return for assets of this risk is 12</a:t>
            </a:r>
            <a:r>
              <a:rPr lang="en-US" altLang="en-US" sz="2000" dirty="0" smtClean="0">
                <a:latin typeface="Arial" panose="020B0604020202020204" pitchFamily="34" charset="0"/>
                <a:cs typeface="Arial" panose="020B0604020202020204" pitchFamily="34" charset="0"/>
              </a:rPr>
              <a:t>%. Determine the NPV of the Project</a:t>
            </a:r>
            <a:endParaRPr lang="en-US" altLang="en-US" sz="20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r>
              <a:rPr lang="en-US" smtClean="0"/>
              <a:t>PGDBFS 202-FSG</a:t>
            </a:r>
            <a:endParaRPr lang="en-US"/>
          </a:p>
        </p:txBody>
      </p:sp>
      <p:sp>
        <p:nvSpPr>
          <p:cNvPr id="3" name="Slide Number Placeholder 2"/>
          <p:cNvSpPr>
            <a:spLocks noGrp="1"/>
          </p:cNvSpPr>
          <p:nvPr>
            <p:ph type="sldNum" sz="quarter" idx="12"/>
          </p:nvPr>
        </p:nvSpPr>
        <p:spPr/>
        <p:txBody>
          <a:bodyPr/>
          <a:lstStyle/>
          <a:p>
            <a:fld id="{F12EA7A8-15B0-41AA-9927-37558ADABA8F}" type="slidenum">
              <a:rPr lang="en-US" smtClean="0"/>
              <a:t>3</a:t>
            </a:fld>
            <a:endParaRPr lang="en-US"/>
          </a:p>
        </p:txBody>
      </p:sp>
    </p:spTree>
    <p:extLst>
      <p:ext uri="{BB962C8B-B14F-4D97-AF65-F5344CB8AC3E}">
        <p14:creationId xmlns:p14="http://schemas.microsoft.com/office/powerpoint/2010/main" val="3453911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5668963"/>
          </a:xfrm>
        </p:spPr>
        <p:txBody>
          <a:bodyPr/>
          <a:lstStyle/>
          <a:p>
            <a:r>
              <a:rPr lang="en-US" sz="2400" dirty="0">
                <a:latin typeface="Arial" pitchFamily="34" charset="0"/>
                <a:cs typeface="Arial" pitchFamily="34" charset="0"/>
              </a:rPr>
              <a:t>Internal Rate of Return (IRR)</a:t>
            </a:r>
          </a:p>
          <a:p>
            <a:pPr lvl="1"/>
            <a:r>
              <a:rPr lang="en-US" sz="2000" dirty="0">
                <a:latin typeface="Arial" pitchFamily="34" charset="0"/>
                <a:cs typeface="Arial" pitchFamily="34" charset="0"/>
              </a:rPr>
              <a:t>IRR is simply the discount rate at which the NPV of the project equals zero.</a:t>
            </a:r>
          </a:p>
          <a:p>
            <a:pPr lvl="1"/>
            <a:endParaRPr lang="en-US" sz="2000" dirty="0">
              <a:latin typeface="Arial" pitchFamily="34" charset="0"/>
              <a:cs typeface="Arial" pitchFamily="34" charset="0"/>
            </a:endParaRPr>
          </a:p>
          <a:p>
            <a:pPr lvl="1"/>
            <a:endParaRPr lang="en-US" sz="2000" dirty="0">
              <a:latin typeface="Arial" pitchFamily="34" charset="0"/>
              <a:cs typeface="Arial" pitchFamily="34" charset="0"/>
            </a:endParaRPr>
          </a:p>
          <a:p>
            <a:pPr lvl="1"/>
            <a:endParaRPr lang="en-US" sz="2000" dirty="0">
              <a:latin typeface="Arial" pitchFamily="34" charset="0"/>
              <a:cs typeface="Arial" pitchFamily="34" charset="0"/>
            </a:endParaRPr>
          </a:p>
          <a:p>
            <a:pPr lvl="1"/>
            <a:endParaRPr lang="en-US" sz="2000" dirty="0">
              <a:latin typeface="Arial" pitchFamily="34" charset="0"/>
              <a:cs typeface="Arial" pitchFamily="34" charset="0"/>
            </a:endParaRPr>
          </a:p>
          <a:p>
            <a:pPr lvl="1"/>
            <a:r>
              <a:rPr lang="en-US" sz="2000" dirty="0">
                <a:latin typeface="Arial" pitchFamily="34" charset="0"/>
                <a:cs typeface="Arial" pitchFamily="34" charset="0"/>
              </a:rPr>
              <a:t>You can calculate the rate of return on a project by:</a:t>
            </a:r>
          </a:p>
          <a:p>
            <a:pPr lvl="2">
              <a:buFont typeface="Wingdings" pitchFamily="2" charset="2"/>
              <a:buNone/>
            </a:pPr>
            <a:r>
              <a:rPr lang="en-US" sz="1800" dirty="0">
                <a:latin typeface="Arial" pitchFamily="34" charset="0"/>
                <a:cs typeface="Arial" pitchFamily="34" charset="0"/>
              </a:rPr>
              <a:t>1. Setting the NPV of the project to zero.</a:t>
            </a:r>
          </a:p>
          <a:p>
            <a:pPr lvl="2">
              <a:buFont typeface="Wingdings" pitchFamily="2" charset="2"/>
              <a:buNone/>
            </a:pPr>
            <a:r>
              <a:rPr lang="en-US" sz="1800" dirty="0">
                <a:latin typeface="Arial" pitchFamily="34" charset="0"/>
                <a:cs typeface="Arial" pitchFamily="34" charset="0"/>
              </a:rPr>
              <a:t>2. Solving for “r”.</a:t>
            </a:r>
          </a:p>
          <a:p>
            <a:pPr lvl="1"/>
            <a:r>
              <a:rPr lang="en-US" sz="2000" dirty="0">
                <a:latin typeface="Arial" pitchFamily="34" charset="0"/>
                <a:cs typeface="Arial" pitchFamily="34" charset="0"/>
              </a:rPr>
              <a:t>Unless you have a financial calculator, this calculation must be done by using trial and error!</a:t>
            </a:r>
          </a:p>
          <a:p>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824" y="1828800"/>
            <a:ext cx="7370763"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smtClean="0"/>
              <a:t>PGDBFS 202-FSG</a:t>
            </a:r>
            <a:endParaRPr lang="en-US"/>
          </a:p>
        </p:txBody>
      </p:sp>
      <p:sp>
        <p:nvSpPr>
          <p:cNvPr id="5" name="Slide Number Placeholder 4"/>
          <p:cNvSpPr>
            <a:spLocks noGrp="1"/>
          </p:cNvSpPr>
          <p:nvPr>
            <p:ph type="sldNum" sz="quarter" idx="12"/>
          </p:nvPr>
        </p:nvSpPr>
        <p:spPr/>
        <p:txBody>
          <a:bodyPr/>
          <a:lstStyle/>
          <a:p>
            <a:fld id="{F12EA7A8-15B0-41AA-9927-37558ADABA8F}" type="slidenum">
              <a:rPr lang="en-US" smtClean="0"/>
              <a:t>4</a:t>
            </a:fld>
            <a:endParaRPr lang="en-US"/>
          </a:p>
        </p:txBody>
      </p:sp>
    </p:spTree>
    <p:extLst>
      <p:ext uri="{BB962C8B-B14F-4D97-AF65-F5344CB8AC3E}">
        <p14:creationId xmlns:p14="http://schemas.microsoft.com/office/powerpoint/2010/main" val="1500749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Cost of Capital &amp; WACC</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400" b="1" dirty="0">
                <a:latin typeface="Arial" pitchFamily="34" charset="0"/>
                <a:cs typeface="Arial" pitchFamily="34" charset="0"/>
              </a:rPr>
              <a:t>Cost of capital components</a:t>
            </a:r>
          </a:p>
          <a:p>
            <a:pPr lvl="1"/>
            <a:r>
              <a:rPr lang="en-US" sz="2400" dirty="0">
                <a:latin typeface="Arial" pitchFamily="34" charset="0"/>
                <a:cs typeface="Arial" pitchFamily="34" charset="0"/>
              </a:rPr>
              <a:t>Debt</a:t>
            </a:r>
          </a:p>
          <a:p>
            <a:pPr lvl="1"/>
            <a:r>
              <a:rPr lang="en-US" sz="2400" dirty="0">
                <a:latin typeface="Arial" pitchFamily="34" charset="0"/>
                <a:cs typeface="Arial" pitchFamily="34" charset="0"/>
              </a:rPr>
              <a:t>Preferred stock</a:t>
            </a:r>
          </a:p>
          <a:p>
            <a:pPr lvl="1"/>
            <a:r>
              <a:rPr lang="en-US" sz="2400" dirty="0">
                <a:latin typeface="Arial" pitchFamily="34" charset="0"/>
                <a:cs typeface="Arial" pitchFamily="34" charset="0"/>
              </a:rPr>
              <a:t>Common equity</a:t>
            </a:r>
          </a:p>
          <a:p>
            <a:endParaRPr lang="en-US" sz="1800" b="1" dirty="0" smtClean="0">
              <a:latin typeface="Arial" pitchFamily="34" charset="0"/>
              <a:cs typeface="Arial" pitchFamily="34" charset="0"/>
            </a:endParaRPr>
          </a:p>
          <a:p>
            <a:r>
              <a:rPr lang="en-US" sz="1800" b="1" dirty="0" smtClean="0">
                <a:latin typeface="Arial" pitchFamily="34" charset="0"/>
                <a:cs typeface="Arial" pitchFamily="34" charset="0"/>
              </a:rPr>
              <a:t>Application</a:t>
            </a:r>
          </a:p>
        </p:txBody>
      </p:sp>
      <p:sp>
        <p:nvSpPr>
          <p:cNvPr id="5" name="Content Placeholder 6"/>
          <p:cNvSpPr txBox="1">
            <a:spLocks/>
          </p:cNvSpPr>
          <p:nvPr/>
        </p:nvSpPr>
        <p:spPr>
          <a:xfrm>
            <a:off x="466165" y="4114800"/>
            <a:ext cx="6330950" cy="2590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ü"/>
            </a:pPr>
            <a:r>
              <a:rPr lang="en-US" sz="2000" dirty="0" smtClean="0">
                <a:latin typeface="Arial" pitchFamily="34" charset="0"/>
                <a:cs typeface="Arial" pitchFamily="34" charset="0"/>
              </a:rPr>
              <a:t>Min </a:t>
            </a:r>
            <a:r>
              <a:rPr lang="en-US" sz="2000" dirty="0" err="1" smtClean="0">
                <a:latin typeface="Arial" pitchFamily="34" charset="0"/>
                <a:cs typeface="Arial" pitchFamily="34" charset="0"/>
              </a:rPr>
              <a:t>Req’d</a:t>
            </a:r>
            <a:r>
              <a:rPr lang="en-US" sz="2000" dirty="0" smtClean="0">
                <a:latin typeface="Arial" pitchFamily="34" charset="0"/>
                <a:cs typeface="Arial" pitchFamily="34" charset="0"/>
              </a:rPr>
              <a:t> return needed on Project </a:t>
            </a:r>
          </a:p>
          <a:p>
            <a:pPr>
              <a:buFont typeface="Wingdings" pitchFamily="2" charset="2"/>
              <a:buChar char="ü"/>
            </a:pPr>
            <a:r>
              <a:rPr lang="en-US" sz="2000" dirty="0" smtClean="0">
                <a:latin typeface="Arial" pitchFamily="34" charset="0"/>
                <a:cs typeface="Arial" pitchFamily="34" charset="0"/>
              </a:rPr>
              <a:t>Reflects blended costs of raising capital</a:t>
            </a:r>
          </a:p>
          <a:p>
            <a:pPr>
              <a:buFont typeface="Wingdings" pitchFamily="2" charset="2"/>
              <a:buChar char="ü"/>
            </a:pPr>
            <a:r>
              <a:rPr lang="en-US" sz="2000" dirty="0" smtClean="0">
                <a:latin typeface="Arial" pitchFamily="34" charset="0"/>
                <a:cs typeface="Arial" pitchFamily="34" charset="0"/>
              </a:rPr>
              <a:t>Relevant “</a:t>
            </a:r>
            <a:r>
              <a:rPr lang="en-US" sz="2000" i="1" dirty="0" smtClean="0">
                <a:latin typeface="Arial" pitchFamily="34" charset="0"/>
                <a:cs typeface="Arial" pitchFamily="34" charset="0"/>
              </a:rPr>
              <a:t>i </a:t>
            </a:r>
            <a:r>
              <a:rPr lang="en-US" sz="2000" dirty="0" smtClean="0">
                <a:latin typeface="Arial" pitchFamily="34" charset="0"/>
                <a:cs typeface="Arial" pitchFamily="34" charset="0"/>
              </a:rPr>
              <a:t>”</a:t>
            </a:r>
          </a:p>
          <a:p>
            <a:pPr>
              <a:buFont typeface="Wingdings" pitchFamily="2" charset="2"/>
              <a:buChar char="ü"/>
            </a:pPr>
            <a:r>
              <a:rPr lang="en-US" sz="2000" dirty="0" smtClean="0">
                <a:latin typeface="Arial" pitchFamily="34" charset="0"/>
                <a:cs typeface="Arial" pitchFamily="34" charset="0"/>
              </a:rPr>
              <a:t>Discount rate used to determine Project’s NPV or to </a:t>
            </a:r>
          </a:p>
          <a:p>
            <a:pPr>
              <a:buFont typeface="Wingdings" pitchFamily="2" charset="2"/>
              <a:buChar char="ü"/>
            </a:pPr>
            <a:r>
              <a:rPr lang="en-US" sz="2000" dirty="0" smtClean="0">
                <a:latin typeface="Arial" pitchFamily="34" charset="0"/>
                <a:cs typeface="Arial" pitchFamily="34" charset="0"/>
              </a:rPr>
              <a:t>Hurdle rate</a:t>
            </a:r>
          </a:p>
          <a:p>
            <a:endParaRPr lang="en-US" dirty="0" smtClean="0"/>
          </a:p>
        </p:txBody>
      </p:sp>
      <p:sp>
        <p:nvSpPr>
          <p:cNvPr id="6" name="Footer Placeholder 5"/>
          <p:cNvSpPr>
            <a:spLocks noGrp="1"/>
          </p:cNvSpPr>
          <p:nvPr>
            <p:ph type="ftr" sz="quarter" idx="11"/>
          </p:nvPr>
        </p:nvSpPr>
        <p:spPr/>
        <p:txBody>
          <a:bodyPr/>
          <a:lstStyle/>
          <a:p>
            <a:r>
              <a:rPr lang="en-US" smtClean="0"/>
              <a:t>PGDBFS 202-FSG</a:t>
            </a:r>
            <a:endParaRPr lang="en-US"/>
          </a:p>
        </p:txBody>
      </p:sp>
      <p:sp>
        <p:nvSpPr>
          <p:cNvPr id="7" name="Slide Number Placeholder 6"/>
          <p:cNvSpPr>
            <a:spLocks noGrp="1"/>
          </p:cNvSpPr>
          <p:nvPr>
            <p:ph type="sldNum" sz="quarter" idx="12"/>
          </p:nvPr>
        </p:nvSpPr>
        <p:spPr/>
        <p:txBody>
          <a:bodyPr/>
          <a:lstStyle/>
          <a:p>
            <a:fld id="{F12EA7A8-15B0-41AA-9927-37558ADABA8F}" type="slidenum">
              <a:rPr lang="en-US" smtClean="0"/>
              <a:t>5</a:t>
            </a:fld>
            <a:endParaRPr lang="en-US"/>
          </a:p>
        </p:txBody>
      </p:sp>
    </p:spTree>
    <p:extLst>
      <p:ext uri="{BB962C8B-B14F-4D97-AF65-F5344CB8AC3E}">
        <p14:creationId xmlns:p14="http://schemas.microsoft.com/office/powerpoint/2010/main" val="372700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pitchFamily="34" charset="0"/>
                <a:cs typeface="Arial" pitchFamily="34" charset="0"/>
              </a:rPr>
              <a:t>Weighted Average Cost of Capital (WACC)</a:t>
            </a:r>
          </a:p>
        </p:txBody>
      </p:sp>
      <p:sp>
        <p:nvSpPr>
          <p:cNvPr id="3" name="Content Placeholder 2"/>
          <p:cNvSpPr>
            <a:spLocks noGrp="1"/>
          </p:cNvSpPr>
          <p:nvPr>
            <p:ph idx="1"/>
          </p:nvPr>
        </p:nvSpPr>
        <p:spPr/>
        <p:txBody>
          <a:bodyPr/>
          <a:lstStyle/>
          <a:p>
            <a:pPr algn="just"/>
            <a:r>
              <a:rPr lang="en-US" sz="2400" dirty="0">
                <a:latin typeface="Arial" pitchFamily="34" charset="0"/>
                <a:cs typeface="Arial" pitchFamily="34" charset="0"/>
              </a:rPr>
              <a:t>WACC: Blended cost or raising capital considering mix of debt &amp; </a:t>
            </a:r>
            <a:r>
              <a:rPr lang="en-US" sz="2400" dirty="0" smtClean="0">
                <a:latin typeface="Arial" pitchFamily="34" charset="0"/>
                <a:cs typeface="Arial" pitchFamily="34" charset="0"/>
              </a:rPr>
              <a:t>equity</a:t>
            </a:r>
          </a:p>
          <a:p>
            <a:pPr marL="0" indent="0" algn="just">
              <a:buNone/>
            </a:pPr>
            <a:endParaRPr lang="en-US" sz="2400" dirty="0">
              <a:latin typeface="Arial" pitchFamily="34" charset="0"/>
              <a:cs typeface="Arial" pitchFamily="34" charset="0"/>
            </a:endParaRPr>
          </a:p>
          <a:p>
            <a:pPr algn="just"/>
            <a:r>
              <a:rPr lang="en-US" sz="2400" dirty="0">
                <a:latin typeface="Arial" pitchFamily="34" charset="0"/>
                <a:cs typeface="Arial" pitchFamily="34" charset="0"/>
              </a:rPr>
              <a:t>WACC = (</a:t>
            </a:r>
            <a:r>
              <a:rPr lang="en-US" sz="2400" dirty="0" err="1">
                <a:latin typeface="Arial" pitchFamily="34" charset="0"/>
                <a:cs typeface="Arial" pitchFamily="34" charset="0"/>
              </a:rPr>
              <a:t>Wt</a:t>
            </a:r>
            <a:r>
              <a:rPr lang="en-US" sz="2400" dirty="0">
                <a:latin typeface="Arial" pitchFamily="34" charset="0"/>
                <a:cs typeface="Arial" pitchFamily="34" charset="0"/>
              </a:rPr>
              <a:t> of Debt)(After-tax cost of Debt) + </a:t>
            </a:r>
            <a:r>
              <a:rPr lang="en-US" sz="2400" dirty="0" err="1">
                <a:latin typeface="Arial" pitchFamily="34" charset="0"/>
                <a:cs typeface="Arial" pitchFamily="34" charset="0"/>
              </a:rPr>
              <a:t>Wt</a:t>
            </a:r>
            <a:r>
              <a:rPr lang="en-US" sz="2400" dirty="0">
                <a:latin typeface="Arial" pitchFamily="34" charset="0"/>
                <a:cs typeface="Arial" pitchFamily="34" charset="0"/>
              </a:rPr>
              <a:t> of </a:t>
            </a:r>
            <a:r>
              <a:rPr lang="en-US" sz="2400" dirty="0" err="1">
                <a:latin typeface="Arial" pitchFamily="34" charset="0"/>
                <a:cs typeface="Arial" pitchFamily="34" charset="0"/>
              </a:rPr>
              <a:t>Eqty</a:t>
            </a:r>
            <a:r>
              <a:rPr lang="en-US" sz="2400" dirty="0">
                <a:latin typeface="Arial" pitchFamily="34" charset="0"/>
                <a:cs typeface="Arial" pitchFamily="34" charset="0"/>
              </a:rPr>
              <a:t>)(Cost of </a:t>
            </a:r>
            <a:r>
              <a:rPr lang="en-US" sz="2400" dirty="0" err="1">
                <a:latin typeface="Arial" pitchFamily="34" charset="0"/>
                <a:cs typeface="Arial" pitchFamily="34" charset="0"/>
              </a:rPr>
              <a:t>Eqty</a:t>
            </a:r>
            <a:r>
              <a:rPr lang="en-US" sz="2400" dirty="0">
                <a:latin typeface="Arial" pitchFamily="34" charset="0"/>
                <a:cs typeface="Arial" pitchFamily="34" charset="0"/>
              </a:rPr>
              <a:t>) + (</a:t>
            </a:r>
            <a:r>
              <a:rPr lang="en-US" sz="2400" dirty="0" err="1">
                <a:latin typeface="Arial" pitchFamily="34" charset="0"/>
                <a:cs typeface="Arial" pitchFamily="34" charset="0"/>
              </a:rPr>
              <a:t>Wt</a:t>
            </a:r>
            <a:r>
              <a:rPr lang="en-US" sz="2400" dirty="0">
                <a:latin typeface="Arial" pitchFamily="34" charset="0"/>
                <a:cs typeface="Arial" pitchFamily="34" charset="0"/>
              </a:rPr>
              <a:t> of </a:t>
            </a:r>
            <a:r>
              <a:rPr lang="en-US" sz="2400" dirty="0" err="1">
                <a:latin typeface="Arial" pitchFamily="34" charset="0"/>
                <a:cs typeface="Arial" pitchFamily="34" charset="0"/>
              </a:rPr>
              <a:t>Prfd</a:t>
            </a:r>
            <a:r>
              <a:rPr lang="en-US" sz="2400" dirty="0">
                <a:latin typeface="Arial" pitchFamily="34" charset="0"/>
                <a:cs typeface="Arial" pitchFamily="34" charset="0"/>
              </a:rPr>
              <a:t>)(Cost of </a:t>
            </a:r>
            <a:r>
              <a:rPr lang="en-US" sz="2400" dirty="0" err="1">
                <a:latin typeface="Arial" pitchFamily="34" charset="0"/>
                <a:cs typeface="Arial" pitchFamily="34" charset="0"/>
              </a:rPr>
              <a:t>Prfd</a:t>
            </a:r>
            <a:r>
              <a:rPr lang="en-US" sz="2400" dirty="0">
                <a:latin typeface="Arial" pitchFamily="34" charset="0"/>
                <a:cs typeface="Arial" pitchFamily="34" charset="0"/>
              </a:rPr>
              <a:t>)</a:t>
            </a:r>
          </a:p>
          <a:p>
            <a:endParaRPr lang="en-US" dirty="0"/>
          </a:p>
        </p:txBody>
      </p:sp>
      <p:sp>
        <p:nvSpPr>
          <p:cNvPr id="4" name="Footer Placeholder 3"/>
          <p:cNvSpPr>
            <a:spLocks noGrp="1"/>
          </p:cNvSpPr>
          <p:nvPr>
            <p:ph type="ftr" sz="quarter" idx="11"/>
          </p:nvPr>
        </p:nvSpPr>
        <p:spPr/>
        <p:txBody>
          <a:bodyPr/>
          <a:lstStyle/>
          <a:p>
            <a:r>
              <a:rPr lang="en-US" smtClean="0"/>
              <a:t>PGDBFS 202-FSG</a:t>
            </a:r>
            <a:endParaRPr lang="en-US"/>
          </a:p>
        </p:txBody>
      </p:sp>
      <p:sp>
        <p:nvSpPr>
          <p:cNvPr id="5" name="Slide Number Placeholder 4"/>
          <p:cNvSpPr>
            <a:spLocks noGrp="1"/>
          </p:cNvSpPr>
          <p:nvPr>
            <p:ph type="sldNum" sz="quarter" idx="12"/>
          </p:nvPr>
        </p:nvSpPr>
        <p:spPr/>
        <p:txBody>
          <a:bodyPr/>
          <a:lstStyle/>
          <a:p>
            <a:fld id="{F12EA7A8-15B0-41AA-9927-37558ADABA8F}" type="slidenum">
              <a:rPr lang="en-US" smtClean="0"/>
              <a:t>6</a:t>
            </a:fld>
            <a:endParaRPr lang="en-US"/>
          </a:p>
        </p:txBody>
      </p:sp>
    </p:spTree>
    <p:extLst>
      <p:ext uri="{BB962C8B-B14F-4D97-AF65-F5344CB8AC3E}">
        <p14:creationId xmlns:p14="http://schemas.microsoft.com/office/powerpoint/2010/main" val="3347642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a:bodyPr>
          <a:lstStyle/>
          <a:p>
            <a:r>
              <a:rPr lang="en-US" sz="2800" dirty="0" smtClean="0">
                <a:latin typeface="Arial" pitchFamily="34" charset="0"/>
                <a:cs typeface="Arial" pitchFamily="34" charset="0"/>
              </a:rPr>
              <a:t>Recap: Business valuation , WACC, capital Structure &amp; NPV</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000" dirty="0" smtClean="0">
                <a:latin typeface="Arial" pitchFamily="34" charset="0"/>
                <a:cs typeface="Arial" pitchFamily="34" charset="0"/>
              </a:rPr>
              <a:t>Business Valuation</a:t>
            </a:r>
          </a:p>
          <a:p>
            <a:endParaRPr lang="en-US" sz="2000" dirty="0">
              <a:latin typeface="Arial" pitchFamily="34" charset="0"/>
              <a:cs typeface="Arial" pitchFamily="34" charset="0"/>
            </a:endParaRPr>
          </a:p>
          <a:p>
            <a:r>
              <a:rPr lang="en-US" sz="2000" dirty="0" smtClean="0">
                <a:latin typeface="Arial" pitchFamily="34" charset="0"/>
                <a:cs typeface="Arial" pitchFamily="34" charset="0"/>
              </a:rPr>
              <a:t>Why?</a:t>
            </a:r>
          </a:p>
          <a:p>
            <a:pPr lvl="1"/>
            <a:endParaRPr lang="en-US" sz="1600" dirty="0">
              <a:latin typeface="Arial" pitchFamily="34" charset="0"/>
              <a:cs typeface="Arial" pitchFamily="34" charset="0"/>
            </a:endParaRPr>
          </a:p>
          <a:p>
            <a:pPr lvl="1"/>
            <a:r>
              <a:rPr lang="en-US" sz="1600" dirty="0" smtClean="0">
                <a:latin typeface="Arial" pitchFamily="34" charset="0"/>
                <a:cs typeface="Arial" pitchFamily="34" charset="0"/>
              </a:rPr>
              <a:t>Quoted companies- Merger or takeover bid( determine the fair offer price</a:t>
            </a:r>
          </a:p>
          <a:p>
            <a:pPr lvl="1"/>
            <a:r>
              <a:rPr lang="en-US" sz="1600" dirty="0" smtClean="0">
                <a:latin typeface="Arial" pitchFamily="34" charset="0"/>
                <a:cs typeface="Arial" pitchFamily="34" charset="0"/>
              </a:rPr>
              <a:t>Unquoted companies</a:t>
            </a:r>
          </a:p>
          <a:p>
            <a:pPr lvl="2"/>
            <a:r>
              <a:rPr lang="en-US" sz="1600" dirty="0" smtClean="0">
                <a:latin typeface="Arial" pitchFamily="34" charset="0"/>
                <a:cs typeface="Arial" pitchFamily="34" charset="0"/>
              </a:rPr>
              <a:t>The company wish to go public </a:t>
            </a:r>
          </a:p>
          <a:p>
            <a:pPr lvl="2"/>
            <a:r>
              <a:rPr lang="en-US" sz="1600" dirty="0" smtClean="0">
                <a:latin typeface="Arial" pitchFamily="34" charset="0"/>
                <a:cs typeface="Arial" pitchFamily="34" charset="0"/>
              </a:rPr>
              <a:t>Merger</a:t>
            </a:r>
          </a:p>
          <a:p>
            <a:pPr lvl="2"/>
            <a:r>
              <a:rPr lang="en-US" sz="1600" dirty="0" smtClean="0">
                <a:latin typeface="Arial" pitchFamily="34" charset="0"/>
                <a:cs typeface="Arial" pitchFamily="34" charset="0"/>
              </a:rPr>
              <a:t>To sold</a:t>
            </a:r>
          </a:p>
          <a:p>
            <a:pPr lvl="2"/>
            <a:endParaRPr lang="en-US" sz="1600" dirty="0">
              <a:latin typeface="Arial" pitchFamily="34" charset="0"/>
              <a:cs typeface="Arial" pitchFamily="34" charset="0"/>
            </a:endParaRPr>
          </a:p>
          <a:p>
            <a:pPr marL="750887" lvl="2" indent="-285750">
              <a:buFontTx/>
              <a:buChar char="-"/>
            </a:pPr>
            <a:r>
              <a:rPr lang="en-US" sz="1600" dirty="0" smtClean="0">
                <a:latin typeface="Arial" pitchFamily="34" charset="0"/>
                <a:cs typeface="Arial" pitchFamily="34" charset="0"/>
              </a:rPr>
              <a:t>Other: When there is MBO</a:t>
            </a:r>
          </a:p>
          <a:p>
            <a:pPr marL="750887" lvl="2" indent="-285750">
              <a:buFontTx/>
              <a:buChar char="-"/>
            </a:pPr>
            <a:endParaRPr lang="en-US" sz="1600" dirty="0" smtClean="0">
              <a:latin typeface="Arial" pitchFamily="34" charset="0"/>
              <a:cs typeface="Arial" pitchFamily="34" charset="0"/>
            </a:endParaRPr>
          </a:p>
          <a:p>
            <a:pPr marL="914400" lvl="2" indent="0">
              <a:buNone/>
            </a:pPr>
            <a:endParaRPr lang="en-US" sz="1600" dirty="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r>
              <a:rPr lang="en-US" smtClean="0"/>
              <a:t>PGDBFS 202-FSG</a:t>
            </a:r>
            <a:endParaRPr lang="en-US"/>
          </a:p>
        </p:txBody>
      </p:sp>
      <p:sp>
        <p:nvSpPr>
          <p:cNvPr id="5" name="Slide Number Placeholder 4"/>
          <p:cNvSpPr>
            <a:spLocks noGrp="1"/>
          </p:cNvSpPr>
          <p:nvPr>
            <p:ph type="sldNum" sz="quarter" idx="12"/>
          </p:nvPr>
        </p:nvSpPr>
        <p:spPr/>
        <p:txBody>
          <a:bodyPr/>
          <a:lstStyle/>
          <a:p>
            <a:fld id="{F12EA7A8-15B0-41AA-9927-37558ADABA8F}" type="slidenum">
              <a:rPr lang="en-US" smtClean="0"/>
              <a:t>7</a:t>
            </a:fld>
            <a:endParaRPr lang="en-US"/>
          </a:p>
        </p:txBody>
      </p:sp>
    </p:spTree>
    <p:extLst>
      <p:ext uri="{BB962C8B-B14F-4D97-AF65-F5344CB8AC3E}">
        <p14:creationId xmlns:p14="http://schemas.microsoft.com/office/powerpoint/2010/main" val="2767299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b="1" dirty="0" smtClean="0">
                <a:latin typeface="Arial" pitchFamily="34" charset="0"/>
                <a:cs typeface="Arial" pitchFamily="34" charset="0"/>
              </a:rPr>
              <a:t>Valuation of listed companies</a:t>
            </a:r>
            <a:endParaRPr lang="en-US" sz="2400" b="1" dirty="0">
              <a:latin typeface="Arial" pitchFamily="34" charset="0"/>
              <a:cs typeface="Arial" pitchFamily="34" charset="0"/>
            </a:endParaRPr>
          </a:p>
        </p:txBody>
      </p:sp>
      <p:sp>
        <p:nvSpPr>
          <p:cNvPr id="3" name="Content Placeholder 2"/>
          <p:cNvSpPr>
            <a:spLocks noGrp="1"/>
          </p:cNvSpPr>
          <p:nvPr>
            <p:ph idx="1"/>
          </p:nvPr>
        </p:nvSpPr>
        <p:spPr>
          <a:xfrm>
            <a:off x="533400" y="1219200"/>
            <a:ext cx="8153400" cy="4906963"/>
          </a:xfrm>
        </p:spPr>
        <p:txBody>
          <a:bodyPr>
            <a:normAutofit/>
          </a:bodyPr>
          <a:lstStyle/>
          <a:p>
            <a:r>
              <a:rPr lang="en-US" sz="1800" dirty="0" smtClean="0">
                <a:latin typeface="Arial" pitchFamily="34" charset="0"/>
                <a:cs typeface="Arial" pitchFamily="34" charset="0"/>
              </a:rPr>
              <a:t>Market Capitalization</a:t>
            </a:r>
            <a:endParaRPr lang="en-US" sz="1800" dirty="0">
              <a:latin typeface="Arial" pitchFamily="34" charset="0"/>
              <a:cs typeface="Arial" pitchFamily="34" charset="0"/>
            </a:endParaRPr>
          </a:p>
          <a:p>
            <a:pPr lvl="1"/>
            <a:r>
              <a:rPr lang="en-US" sz="1800" dirty="0" smtClean="0">
                <a:latin typeface="Arial" pitchFamily="34" charset="0"/>
                <a:cs typeface="Arial" pitchFamily="34" charset="0"/>
              </a:rPr>
              <a:t>market </a:t>
            </a:r>
            <a:r>
              <a:rPr lang="en-US" sz="1800" dirty="0">
                <a:latin typeface="Arial" pitchFamily="34" charset="0"/>
                <a:cs typeface="Arial" pitchFamily="34" charset="0"/>
              </a:rPr>
              <a:t>value of a company's outstanding shares</a:t>
            </a:r>
            <a:r>
              <a:rPr lang="en-US" sz="1800" dirty="0" smtClean="0">
                <a:latin typeface="Arial" pitchFamily="34" charset="0"/>
                <a:cs typeface="Arial" pitchFamily="34" charset="0"/>
              </a:rPr>
              <a:t>.</a:t>
            </a:r>
          </a:p>
          <a:p>
            <a:pPr marL="457200" lvl="1" indent="0">
              <a:buNone/>
            </a:pPr>
            <a:endParaRPr lang="en-US" sz="1800" dirty="0">
              <a:latin typeface="Arial" pitchFamily="34" charset="0"/>
              <a:cs typeface="Arial" pitchFamily="34" charset="0"/>
            </a:endParaRPr>
          </a:p>
          <a:p>
            <a:pPr lvl="1"/>
            <a:r>
              <a:rPr lang="en-US" sz="1800" dirty="0" smtClean="0">
                <a:latin typeface="Arial" pitchFamily="34" charset="0"/>
                <a:cs typeface="Arial" pitchFamily="34" charset="0"/>
              </a:rPr>
              <a:t>Generally current market price is used for base figure </a:t>
            </a:r>
            <a:endParaRPr lang="en-US" sz="1800" dirty="0">
              <a:latin typeface="Arial" pitchFamily="34" charset="0"/>
              <a:cs typeface="Arial" pitchFamily="34" charset="0"/>
            </a:endParaRPr>
          </a:p>
        </p:txBody>
      </p:sp>
      <p:sp>
        <p:nvSpPr>
          <p:cNvPr id="4" name="Title 1"/>
          <p:cNvSpPr txBox="1">
            <a:spLocks/>
          </p:cNvSpPr>
          <p:nvPr/>
        </p:nvSpPr>
        <p:spPr>
          <a:xfrm>
            <a:off x="609600" y="2438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t>Valuation of listed companies</a:t>
            </a:r>
            <a:endParaRPr lang="en-US" sz="2800" b="1" dirty="0"/>
          </a:p>
        </p:txBody>
      </p:sp>
      <p:sp>
        <p:nvSpPr>
          <p:cNvPr id="5" name="Rectangle 4"/>
          <p:cNvSpPr/>
          <p:nvPr/>
        </p:nvSpPr>
        <p:spPr>
          <a:xfrm>
            <a:off x="838200" y="3581178"/>
            <a:ext cx="4572000" cy="646331"/>
          </a:xfrm>
          <a:prstGeom prst="rect">
            <a:avLst/>
          </a:prstGeom>
        </p:spPr>
        <p:txBody>
          <a:bodyPr>
            <a:spAutoFit/>
          </a:bodyPr>
          <a:lstStyle/>
          <a:p>
            <a:pPr marL="285750" indent="-285750">
              <a:buFont typeface="Arial" pitchFamily="34" charset="0"/>
              <a:buChar char="•"/>
            </a:pPr>
            <a:r>
              <a:rPr lang="en-US" dirty="0">
                <a:latin typeface="Arial" pitchFamily="34" charset="0"/>
                <a:cs typeface="Arial" pitchFamily="34" charset="0"/>
              </a:rPr>
              <a:t>Does not have stock market price</a:t>
            </a:r>
          </a:p>
          <a:p>
            <a:pPr marL="285750" indent="-285750">
              <a:buFont typeface="Arial" pitchFamily="34" charset="0"/>
              <a:buChar char="•"/>
            </a:pPr>
            <a:r>
              <a:rPr lang="en-US" dirty="0">
                <a:latin typeface="Arial" pitchFamily="34" charset="0"/>
                <a:cs typeface="Arial" pitchFamily="34" charset="0"/>
              </a:rPr>
              <a:t>Determining the value </a:t>
            </a:r>
            <a:r>
              <a:rPr lang="en-US" dirty="0" smtClean="0">
                <a:latin typeface="Arial" pitchFamily="34" charset="0"/>
                <a:cs typeface="Arial" pitchFamily="34" charset="0"/>
              </a:rPr>
              <a:t>is </a:t>
            </a:r>
            <a:r>
              <a:rPr lang="en-US" dirty="0">
                <a:latin typeface="Arial" pitchFamily="34" charset="0"/>
                <a:cs typeface="Arial" pitchFamily="34" charset="0"/>
              </a:rPr>
              <a:t>difficult</a:t>
            </a:r>
          </a:p>
        </p:txBody>
      </p:sp>
      <p:sp>
        <p:nvSpPr>
          <p:cNvPr id="6" name="Footer Placeholder 5"/>
          <p:cNvSpPr>
            <a:spLocks noGrp="1"/>
          </p:cNvSpPr>
          <p:nvPr>
            <p:ph type="ftr" sz="quarter" idx="11"/>
          </p:nvPr>
        </p:nvSpPr>
        <p:spPr/>
        <p:txBody>
          <a:bodyPr/>
          <a:lstStyle/>
          <a:p>
            <a:r>
              <a:rPr lang="en-US" smtClean="0"/>
              <a:t>PGDBFS 202-FSG</a:t>
            </a:r>
            <a:endParaRPr lang="en-US"/>
          </a:p>
        </p:txBody>
      </p:sp>
      <p:sp>
        <p:nvSpPr>
          <p:cNvPr id="7" name="Slide Number Placeholder 6"/>
          <p:cNvSpPr>
            <a:spLocks noGrp="1"/>
          </p:cNvSpPr>
          <p:nvPr>
            <p:ph type="sldNum" sz="quarter" idx="12"/>
          </p:nvPr>
        </p:nvSpPr>
        <p:spPr/>
        <p:txBody>
          <a:bodyPr/>
          <a:lstStyle/>
          <a:p>
            <a:fld id="{F12EA7A8-15B0-41AA-9927-37558ADABA8F}" type="slidenum">
              <a:rPr lang="en-US" smtClean="0"/>
              <a:t>8</a:t>
            </a:fld>
            <a:endParaRPr lang="en-US"/>
          </a:p>
        </p:txBody>
      </p:sp>
    </p:spTree>
    <p:extLst>
      <p:ext uri="{BB962C8B-B14F-4D97-AF65-F5344CB8AC3E}">
        <p14:creationId xmlns:p14="http://schemas.microsoft.com/office/powerpoint/2010/main" val="3283691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Different valuation techniques</a:t>
            </a:r>
            <a:endParaRPr lang="en-US" sz="2800" b="1"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400" dirty="0" smtClean="0">
                <a:latin typeface="Arial" pitchFamily="34" charset="0"/>
                <a:cs typeface="Arial" pitchFamily="34" charset="0"/>
              </a:rPr>
              <a:t>Asset  Valuation bases</a:t>
            </a:r>
          </a:p>
          <a:p>
            <a:r>
              <a:rPr lang="en-US" sz="2400" dirty="0" smtClean="0">
                <a:latin typeface="Arial" pitchFamily="34" charset="0"/>
                <a:cs typeface="Arial" pitchFamily="34" charset="0"/>
              </a:rPr>
              <a:t>Earning valuation basis</a:t>
            </a:r>
          </a:p>
          <a:p>
            <a:pPr lvl="1"/>
            <a:r>
              <a:rPr lang="en-US" sz="1600" dirty="0" smtClean="0">
                <a:latin typeface="Arial" pitchFamily="34" charset="0"/>
                <a:cs typeface="Arial" pitchFamily="34" charset="0"/>
              </a:rPr>
              <a:t>P/E ratio method of valuation</a:t>
            </a:r>
          </a:p>
          <a:p>
            <a:pPr lvl="1"/>
            <a:r>
              <a:rPr lang="en-US" sz="1600" dirty="0" smtClean="0">
                <a:latin typeface="Arial" pitchFamily="34" charset="0"/>
                <a:cs typeface="Arial" pitchFamily="34" charset="0"/>
              </a:rPr>
              <a:t>The earning yield valuation method </a:t>
            </a:r>
          </a:p>
          <a:p>
            <a:pPr lvl="1"/>
            <a:r>
              <a:rPr lang="en-US" sz="1600" dirty="0" smtClean="0">
                <a:latin typeface="Arial" pitchFamily="34" charset="0"/>
                <a:cs typeface="Arial" pitchFamily="34" charset="0"/>
              </a:rPr>
              <a:t>ARR method</a:t>
            </a:r>
          </a:p>
          <a:p>
            <a:pPr lvl="1"/>
            <a:r>
              <a:rPr lang="en-US" sz="1600" dirty="0" smtClean="0">
                <a:latin typeface="Arial" pitchFamily="34" charset="0"/>
                <a:cs typeface="Arial" pitchFamily="34" charset="0"/>
              </a:rPr>
              <a:t>Dividend valuation basis</a:t>
            </a:r>
          </a:p>
          <a:p>
            <a:endParaRPr lang="en-US" sz="2400" dirty="0" smtClean="0">
              <a:latin typeface="Arial" pitchFamily="34" charset="0"/>
              <a:cs typeface="Arial" pitchFamily="34" charset="0"/>
            </a:endParaRPr>
          </a:p>
          <a:p>
            <a:r>
              <a:rPr lang="en-US" sz="2000" dirty="0" smtClean="0">
                <a:latin typeface="Arial" pitchFamily="34" charset="0"/>
                <a:cs typeface="Arial" pitchFamily="34" charset="0"/>
              </a:rPr>
              <a:t>Cash Flow valuation basis</a:t>
            </a:r>
          </a:p>
          <a:p>
            <a:pPr lvl="1"/>
            <a:r>
              <a:rPr lang="en-US" sz="1600" dirty="0" smtClean="0">
                <a:latin typeface="Arial" pitchFamily="34" charset="0"/>
                <a:cs typeface="Arial" pitchFamily="34" charset="0"/>
              </a:rPr>
              <a:t>Discounted future cash flow basis</a:t>
            </a:r>
          </a:p>
          <a:p>
            <a:pPr lvl="1"/>
            <a:r>
              <a:rPr lang="en-US" sz="1600" dirty="0" smtClean="0">
                <a:latin typeface="Arial" pitchFamily="34" charset="0"/>
                <a:cs typeface="Arial" pitchFamily="34" charset="0"/>
              </a:rPr>
              <a:t>Free cash flow method</a:t>
            </a:r>
          </a:p>
          <a:p>
            <a:pPr lvl="1"/>
            <a:endParaRPr lang="en-US" sz="1600" dirty="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r>
              <a:rPr lang="en-US" smtClean="0"/>
              <a:t>PGDBFS 202-FSG</a:t>
            </a:r>
            <a:endParaRPr lang="en-US"/>
          </a:p>
        </p:txBody>
      </p:sp>
      <p:sp>
        <p:nvSpPr>
          <p:cNvPr id="5" name="Slide Number Placeholder 4"/>
          <p:cNvSpPr>
            <a:spLocks noGrp="1"/>
          </p:cNvSpPr>
          <p:nvPr>
            <p:ph type="sldNum" sz="quarter" idx="12"/>
          </p:nvPr>
        </p:nvSpPr>
        <p:spPr/>
        <p:txBody>
          <a:bodyPr/>
          <a:lstStyle/>
          <a:p>
            <a:fld id="{F12EA7A8-15B0-41AA-9927-37558ADABA8F}" type="slidenum">
              <a:rPr lang="en-US" smtClean="0"/>
              <a:t>9</a:t>
            </a:fld>
            <a:endParaRPr lang="en-US"/>
          </a:p>
        </p:txBody>
      </p:sp>
    </p:spTree>
    <p:extLst>
      <p:ext uri="{BB962C8B-B14F-4D97-AF65-F5344CB8AC3E}">
        <p14:creationId xmlns:p14="http://schemas.microsoft.com/office/powerpoint/2010/main" val="156236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638</TotalTime>
  <Words>1137</Words>
  <Application>Microsoft Office PowerPoint</Application>
  <PresentationFormat>On-screen Show (4:3)</PresentationFormat>
  <Paragraphs>282</Paragraphs>
  <Slides>22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Microsoft Equation 3.0</vt:lpstr>
      <vt:lpstr>Amalgamations  &amp;  Restructuring</vt:lpstr>
      <vt:lpstr>Recap: Business valuation , WACC, capital Structure &amp; NPV</vt:lpstr>
      <vt:lpstr>PowerPoint Presentation</vt:lpstr>
      <vt:lpstr>PowerPoint Presentation</vt:lpstr>
      <vt:lpstr>Cost of Capital &amp; WACC</vt:lpstr>
      <vt:lpstr>Weighted Average Cost of Capital (WACC)</vt:lpstr>
      <vt:lpstr>Recap: Business valuation , WACC, capital Structure &amp; NPV</vt:lpstr>
      <vt:lpstr>Valuation of listed companies</vt:lpstr>
      <vt:lpstr>Different valuation techniques</vt:lpstr>
      <vt:lpstr>Cash Flow valuation basis </vt:lpstr>
      <vt:lpstr>PowerPoint Presentation</vt:lpstr>
      <vt:lpstr>Asset  Valuation bases </vt:lpstr>
      <vt:lpstr>PowerPoint Presentation</vt:lpstr>
      <vt:lpstr>Earning valuation basis </vt:lpstr>
      <vt:lpstr>Earnings yield valuation (EY)</vt:lpstr>
      <vt:lpstr>Dividend Valuation basis</vt:lpstr>
      <vt:lpstr>The Dividend Discount Model: the Constant Perpetual Growth Model</vt:lpstr>
      <vt:lpstr>The Sustainable Growth Rate</vt:lpstr>
      <vt:lpstr>Shareholder value Analysis</vt:lpstr>
      <vt:lpstr>The Two-Stage Dividend Growth Model</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Amalgamations  &amp;  Restructuring</dc:title>
  <dc:creator>thilanka</dc:creator>
  <cp:lastModifiedBy>thilanka</cp:lastModifiedBy>
  <cp:revision>56</cp:revision>
  <dcterms:created xsi:type="dcterms:W3CDTF">2017-05-14T04:41:27Z</dcterms:created>
  <dcterms:modified xsi:type="dcterms:W3CDTF">2017-05-17T09:15:21Z</dcterms:modified>
</cp:coreProperties>
</file>