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58" r:id="rId3"/>
    <p:sldId id="386" r:id="rId4"/>
    <p:sldId id="259" r:id="rId5"/>
    <p:sldId id="260" r:id="rId6"/>
    <p:sldId id="387" r:id="rId7"/>
    <p:sldId id="261" r:id="rId8"/>
    <p:sldId id="262" r:id="rId9"/>
    <p:sldId id="264" r:id="rId10"/>
    <p:sldId id="265" r:id="rId11"/>
    <p:sldId id="266" r:id="rId12"/>
    <p:sldId id="267" r:id="rId13"/>
    <p:sldId id="269" r:id="rId14"/>
    <p:sldId id="270" r:id="rId15"/>
    <p:sldId id="271" r:id="rId16"/>
    <p:sldId id="272" r:id="rId17"/>
    <p:sldId id="389" r:id="rId18"/>
    <p:sldId id="279" r:id="rId19"/>
    <p:sldId id="390" r:id="rId20"/>
    <p:sldId id="392" r:id="rId21"/>
    <p:sldId id="388" r:id="rId22"/>
    <p:sldId id="280" r:id="rId23"/>
    <p:sldId id="281" r:id="rId24"/>
    <p:sldId id="282" r:id="rId25"/>
    <p:sldId id="283" r:id="rId26"/>
    <p:sldId id="363" r:id="rId27"/>
    <p:sldId id="364" r:id="rId28"/>
    <p:sldId id="365" r:id="rId29"/>
    <p:sldId id="391"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384" r:id="rId49"/>
    <p:sldId id="38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EE91E3-1D1D-4B44-99A6-412AA97E37DE}" type="datetimeFigureOut">
              <a:rPr lang="en-US" smtClean="0"/>
              <a:t>3/5/2016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E5A6D-4697-4B58-A9F3-5B67142A841F}" type="slidenum">
              <a:rPr lang="en-US" smtClean="0"/>
              <a:t>‹#›</a:t>
            </a:fld>
            <a:endParaRPr lang="en-US"/>
          </a:p>
        </p:txBody>
      </p:sp>
    </p:spTree>
    <p:extLst>
      <p:ext uri="{BB962C8B-B14F-4D97-AF65-F5344CB8AC3E}">
        <p14:creationId xmlns:p14="http://schemas.microsoft.com/office/powerpoint/2010/main" val="62865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eaLnBrk="1" hangingPunct="1">
              <a:spcBef>
                <a:spcPct val="0"/>
              </a:spcBef>
            </a:pPr>
            <a:r>
              <a:rPr lang="en-US" smtClean="0"/>
              <a:t>Chapter 11:  Standard Costs and Operating Performance Measures</a:t>
            </a:r>
          </a:p>
          <a:p>
            <a:pPr eaLnBrk="1" hangingPunct="1">
              <a:spcBef>
                <a:spcPct val="0"/>
              </a:spcBef>
            </a:pPr>
            <a:endParaRPr lang="en-US" smtClean="0"/>
          </a:p>
          <a:p>
            <a:pPr eaLnBrk="1" hangingPunct="1">
              <a:spcBef>
                <a:spcPct val="0"/>
              </a:spcBef>
            </a:pPr>
            <a:r>
              <a:rPr lang="en-US" smtClean="0"/>
              <a:t>This chapter extends our study of management control by explaining how standard costs are used by managers to control costs. It demonstrates how to compute direct materials, direct labor, and variable overhead variances. The chapter also defines some nonfinancial performance measures that are frequently used by companies.</a:t>
            </a:r>
          </a:p>
          <a:p>
            <a:pPr eaLnBrk="1" hangingPunct="1">
              <a:spcBef>
                <a:spcPct val="0"/>
              </a:spcBef>
            </a:pPr>
            <a:endParaRPr lang="en-US"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192B3D-C314-4EDE-B654-0F1F4AC1CFAB}"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781353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FCE0AD-26DF-400D-A775-BF0A0EF85309}" type="slidenum">
              <a:rPr lang="en-US"/>
              <a:pPr>
                <a:defRPr/>
              </a:pPr>
              <a:t>12</a:t>
            </a:fld>
            <a:endParaRPr lang="en-US"/>
          </a:p>
        </p:txBody>
      </p:sp>
      <p:sp>
        <p:nvSpPr>
          <p:cNvPr id="136195"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5"/>
          <p:cNvSpPr>
            <a:spLocks noGrp="1" noChangeArrowheads="1"/>
          </p:cNvSpPr>
          <p:nvPr>
            <p:ph type="body" idx="1"/>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r>
              <a:rPr lang="en-US" smtClean="0"/>
              <a:t>The price standard for variable manufacturing overhead comes from the variable portion of the predetermined overhead rate.</a:t>
            </a:r>
          </a:p>
          <a:p>
            <a:r>
              <a:rPr lang="en-US" smtClean="0"/>
              <a:t>The quantity standard for variable manufacturing overhead is expressed in either direct labor hours or machine hours depending on which is used as the allocation base in the predetermined overhead rate.</a:t>
            </a:r>
          </a:p>
          <a:p>
            <a:endParaRPr lang="en-US" smtClean="0"/>
          </a:p>
        </p:txBody>
      </p:sp>
    </p:spTree>
    <p:extLst>
      <p:ext uri="{BB962C8B-B14F-4D97-AF65-F5344CB8AC3E}">
        <p14:creationId xmlns:p14="http://schemas.microsoft.com/office/powerpoint/2010/main" val="944098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CB6995-835E-4677-870C-5BA0F59A28C9}" type="slidenum">
              <a:rPr lang="en-US"/>
              <a:pPr>
                <a:defRPr/>
              </a:pPr>
              <a:t>13</a:t>
            </a:fld>
            <a:endParaRPr lang="en-US"/>
          </a:p>
        </p:txBody>
      </p:sp>
      <p:sp>
        <p:nvSpPr>
          <p:cNvPr id="138243"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5"/>
          <p:cNvSpPr>
            <a:spLocks noGrp="1" noChangeArrowheads="1"/>
          </p:cNvSpPr>
          <p:nvPr>
            <p:ph type="body" idx="1"/>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r>
              <a:rPr lang="en-US" smtClean="0"/>
              <a:t>Price and quantity standards are determined separately for two reasons: </a:t>
            </a:r>
          </a:p>
          <a:p>
            <a:pPr>
              <a:buFont typeface="Calibri" pitchFamily="34" charset="0"/>
              <a:buAutoNum type="arabicPeriod"/>
            </a:pPr>
            <a:r>
              <a:rPr lang="en-US" smtClean="0"/>
              <a:t>D</a:t>
            </a:r>
            <a:r>
              <a:rPr lang="en-US" smtClean="0">
                <a:sym typeface="Wingdings" pitchFamily="2" charset="2"/>
              </a:rPr>
              <a:t>ifferent managers are usually responsible for buying and for using inputs.  For example: The purchasing manager is responsible for raw material purchase prices and the production manager is responsible for the quantity of raw material used. </a:t>
            </a:r>
          </a:p>
          <a:p>
            <a:pPr>
              <a:buFont typeface="Calibri" pitchFamily="34" charset="0"/>
              <a:buAutoNum type="arabicPeriod"/>
            </a:pPr>
            <a:r>
              <a:rPr lang="en-US" smtClean="0">
                <a:sym typeface="Wingdings" pitchFamily="2" charset="2"/>
              </a:rPr>
              <a:t>The buying and using activities occur at different points in time. For example:  Raw material purchases may be held in inventory for a period of time before being used in production.  </a:t>
            </a:r>
          </a:p>
          <a:p>
            <a:endParaRPr lang="en-US" smtClean="0">
              <a:sym typeface="Wingdings" pitchFamily="2" charset="2"/>
            </a:endParaRPr>
          </a:p>
          <a:p>
            <a:endParaRPr lang="en-US" smtClean="0">
              <a:sym typeface="Wingdings" pitchFamily="2" charset="2"/>
            </a:endParaRPr>
          </a:p>
          <a:p>
            <a:r>
              <a:rPr lang="en-US" smtClean="0"/>
              <a:t>  </a:t>
            </a:r>
          </a:p>
          <a:p>
            <a:endParaRPr lang="en-US" smtClean="0"/>
          </a:p>
        </p:txBody>
      </p:sp>
    </p:spTree>
    <p:extLst>
      <p:ext uri="{BB962C8B-B14F-4D97-AF65-F5344CB8AC3E}">
        <p14:creationId xmlns:p14="http://schemas.microsoft.com/office/powerpoint/2010/main" val="1080539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EBC037-DC1C-4F8D-A5E8-BAA6284461F1}" type="slidenum">
              <a:rPr lang="en-US"/>
              <a:pPr>
                <a:defRPr/>
              </a:pPr>
              <a:t>14</a:t>
            </a:fld>
            <a:endParaRPr lang="en-US"/>
          </a:p>
        </p:txBody>
      </p:sp>
      <p:sp>
        <p:nvSpPr>
          <p:cNvPr id="139267"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5"/>
          <p:cNvSpPr>
            <a:spLocks noGrp="1" noChangeArrowheads="1"/>
          </p:cNvSpPr>
          <p:nvPr>
            <p:ph type="body" idx="1"/>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r>
              <a:rPr lang="en-US" smtClean="0"/>
              <a:t>Differences between standard prices and actual prices and standard quantities and actual quantities are called variances.  The act of computing and interpreting variances is called variance analysis.</a:t>
            </a:r>
          </a:p>
          <a:p>
            <a:endParaRPr lang="en-US" smtClean="0"/>
          </a:p>
        </p:txBody>
      </p:sp>
    </p:spTree>
    <p:extLst>
      <p:ext uri="{BB962C8B-B14F-4D97-AF65-F5344CB8AC3E}">
        <p14:creationId xmlns:p14="http://schemas.microsoft.com/office/powerpoint/2010/main" val="723300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1FC7F3-C4B1-4DE7-968B-99D57C3C308D}" type="slidenum">
              <a:rPr lang="en-US"/>
              <a:pPr>
                <a:defRPr/>
              </a:pPr>
              <a:t>15</a:t>
            </a:fld>
            <a:endParaRPr lang="en-US"/>
          </a:p>
        </p:txBody>
      </p:sp>
      <p:sp>
        <p:nvSpPr>
          <p:cNvPr id="1402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40292" name="Rectangle 3"/>
          <p:cNvSpPr>
            <a:spLocks noGrp="1" noChangeArrowheads="1"/>
          </p:cNvSpPr>
          <p:nvPr>
            <p:ph type="body" idx="1"/>
          </p:nvPr>
        </p:nvSpPr>
        <p:spPr bwMode="auto">
          <a:xfrm>
            <a:off x="914400" y="4343400"/>
            <a:ext cx="5029200" cy="4114800"/>
          </a:xfrm>
          <a:solidFill>
            <a:srgbClr val="FFFFFF"/>
          </a:solidFill>
          <a:ln>
            <a:miter lim="800000"/>
            <a:headEnd/>
            <a:tailEnd/>
          </a:ln>
        </p:spPr>
        <p:txBody>
          <a:bodyPr wrap="square" numCol="1" anchor="t" anchorCtr="0" compatLnSpc="1">
            <a:prstTxWarp prst="textNoShape">
              <a:avLst/>
            </a:prstTxWarp>
          </a:bodyPr>
          <a:lstStyle/>
          <a:p>
            <a:r>
              <a:rPr lang="en-US" smtClean="0">
                <a:cs typeface="Times New Roman" pitchFamily="18" charset="0"/>
              </a:rPr>
              <a:t>Price and quantity variances can be computed for all three variable cost elements – direct materials, direct labor, and variable manufacturing overhead – even though the variances have different names as shown. </a:t>
            </a:r>
          </a:p>
        </p:txBody>
      </p:sp>
    </p:spTree>
    <p:extLst>
      <p:ext uri="{BB962C8B-B14F-4D97-AF65-F5344CB8AC3E}">
        <p14:creationId xmlns:p14="http://schemas.microsoft.com/office/powerpoint/2010/main" val="57425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5CD816-8ADB-4243-AF91-6229D6DD513C}" type="slidenum">
              <a:rPr lang="en-US"/>
              <a:pPr>
                <a:defRPr/>
              </a:pPr>
              <a:t>16</a:t>
            </a:fld>
            <a:endParaRPr lang="en-US"/>
          </a:p>
        </p:txBody>
      </p:sp>
      <p:sp>
        <p:nvSpPr>
          <p:cNvPr id="141315"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5"/>
          <p:cNvSpPr>
            <a:spLocks noGrp="1" noChangeArrowheads="1"/>
          </p:cNvSpPr>
          <p:nvPr>
            <p:ph type="body" idx="1"/>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r>
              <a:rPr lang="en-US" smtClean="0"/>
              <a:t>Although price and quantity variances are known by different names, they are computed exactly the same way (as shown on this slide) for direct materials, direct labor, and variable manufacturing overhead. </a:t>
            </a:r>
          </a:p>
          <a:p>
            <a:endParaRPr lang="en-US" smtClean="0"/>
          </a:p>
        </p:txBody>
      </p:sp>
    </p:spTree>
    <p:extLst>
      <p:ext uri="{BB962C8B-B14F-4D97-AF65-F5344CB8AC3E}">
        <p14:creationId xmlns:p14="http://schemas.microsoft.com/office/powerpoint/2010/main" val="46911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D9B44B-0C3D-4A39-BB10-A94E52893630}" type="slidenum">
              <a:rPr lang="en-US"/>
              <a:pPr>
                <a:defRPr/>
              </a:pPr>
              <a:t>17</a:t>
            </a:fld>
            <a:endParaRPr lang="en-US"/>
          </a:p>
        </p:txBody>
      </p:sp>
      <p:sp>
        <p:nvSpPr>
          <p:cNvPr id="1372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722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mtClean="0">
                <a:cs typeface="Times New Roman" pitchFamily="18" charset="0"/>
              </a:rPr>
              <a:t>The standard cost card is a detailed listing of the standard amounts of direct materials, direct labor, and variable overhead inputs that should go into a unit of product, multiplied by the standard price or rate that has been set for each input.</a:t>
            </a:r>
          </a:p>
          <a:p>
            <a:endParaRPr lang="en-US" smtClean="0"/>
          </a:p>
        </p:txBody>
      </p:sp>
    </p:spTree>
    <p:extLst>
      <p:ext uri="{BB962C8B-B14F-4D97-AF65-F5344CB8AC3E}">
        <p14:creationId xmlns:p14="http://schemas.microsoft.com/office/powerpoint/2010/main" val="382821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fld id="{B8D28DAE-06CC-4AF8-99F8-A95562045FC4}" type="slidenum">
              <a:rPr lang="en-AU" sz="1200" smtClean="0"/>
              <a:pPr eaLnBrk="1" hangingPunct="1"/>
              <a:t>26</a:t>
            </a:fld>
            <a:endParaRPr lang="en-AU" sz="1200" smtClean="0"/>
          </a:p>
        </p:txBody>
      </p:sp>
    </p:spTree>
    <p:extLst>
      <p:ext uri="{BB962C8B-B14F-4D97-AF65-F5344CB8AC3E}">
        <p14:creationId xmlns:p14="http://schemas.microsoft.com/office/powerpoint/2010/main" val="1291638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fld id="{0F90232B-8011-4F63-BFC9-8D6F7EFD321E}" type="slidenum">
              <a:rPr lang="en-AU" sz="1200" smtClean="0"/>
              <a:pPr eaLnBrk="1" hangingPunct="1"/>
              <a:t>30</a:t>
            </a:fld>
            <a:endParaRPr lang="en-AU" sz="1200" smtClean="0"/>
          </a:p>
        </p:txBody>
      </p:sp>
    </p:spTree>
    <p:extLst>
      <p:ext uri="{BB962C8B-B14F-4D97-AF65-F5344CB8AC3E}">
        <p14:creationId xmlns:p14="http://schemas.microsoft.com/office/powerpoint/2010/main" val="3680053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fld id="{F0523A98-38FF-4184-909E-6260BABE7539}" type="slidenum">
              <a:rPr lang="en-AU" sz="1200" smtClean="0"/>
              <a:pPr eaLnBrk="1" hangingPunct="1"/>
              <a:t>32</a:t>
            </a:fld>
            <a:endParaRPr lang="en-AU" sz="1200" smtClean="0"/>
          </a:p>
        </p:txBody>
      </p:sp>
      <p:sp>
        <p:nvSpPr>
          <p:cNvPr id="122884"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08774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fld id="{A7009CF7-97D5-4414-9A3A-A29828EB6779}" type="slidenum">
              <a:rPr lang="en-AU" sz="1200" smtClean="0"/>
              <a:pPr eaLnBrk="1" hangingPunct="1"/>
              <a:t>35</a:t>
            </a:fld>
            <a:endParaRPr lang="en-AU" sz="1200" smtClean="0"/>
          </a:p>
        </p:txBody>
      </p:sp>
    </p:spTree>
    <p:extLst>
      <p:ext uri="{BB962C8B-B14F-4D97-AF65-F5344CB8AC3E}">
        <p14:creationId xmlns:p14="http://schemas.microsoft.com/office/powerpoint/2010/main" val="81547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7F9061-6DF8-41E4-9836-4D827CA40925}" type="slidenum">
              <a:rPr lang="en-US"/>
              <a:pPr>
                <a:defRPr/>
              </a:pPr>
              <a:t>2</a:t>
            </a:fld>
            <a:endParaRPr lang="en-US"/>
          </a:p>
        </p:txBody>
      </p:sp>
      <p:sp>
        <p:nvSpPr>
          <p:cNvPr id="126979"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5"/>
          <p:cNvSpPr>
            <a:spLocks noGrp="1" noChangeArrowheads="1"/>
          </p:cNvSpPr>
          <p:nvPr>
            <p:ph type="body" idx="1"/>
          </p:nvPr>
        </p:nvSpPr>
        <p:spPr bwMode="auto">
          <a:ln>
            <a:miter lim="800000"/>
            <a:headEnd/>
            <a:tailEnd/>
          </a:ln>
        </p:spPr>
        <p:txBody>
          <a:bodyPr wrap="square" numCol="1" anchor="t" anchorCtr="0" compatLnSpc="1">
            <a:prstTxWarp prst="textNoShape">
              <a:avLst/>
            </a:prstTxWarp>
          </a:bodyPr>
          <a:lstStyle/>
          <a:p>
            <a:pPr>
              <a:defRPr/>
            </a:pPr>
            <a:r>
              <a:rPr lang="en-US" dirty="0" smtClean="0"/>
              <a:t>A standard is a benchmark or “norm” for measuring performance.  In managerial accounting, two types of standards are commonly used by manufacturing, service, food and not-for-profit organizations: </a:t>
            </a:r>
          </a:p>
          <a:p>
            <a:pPr marL="228600" indent="-228600">
              <a:buFontTx/>
              <a:buAutoNum type="arabicPeriod"/>
              <a:defRPr/>
            </a:pPr>
            <a:r>
              <a:rPr lang="en-US" dirty="0" smtClean="0"/>
              <a:t>Quantity standards specify how much of an input should be used to make a product or provide a service.  For example: </a:t>
            </a:r>
          </a:p>
          <a:p>
            <a:pPr marL="685800" lvl="1" indent="-228600">
              <a:buFont typeface="+mj-lt"/>
              <a:buAutoNum type="alphaLcPeriod"/>
              <a:defRPr/>
            </a:pPr>
            <a:r>
              <a:rPr lang="en-US" dirty="0" smtClean="0"/>
              <a:t>Auto service centers like Firestone and Sears set labor time standards for the completion of work tasks. </a:t>
            </a:r>
          </a:p>
          <a:p>
            <a:pPr marL="685800" lvl="1" indent="-228600">
              <a:buFont typeface="+mj-lt"/>
              <a:buAutoNum type="alphaLcPeriod"/>
              <a:defRPr/>
            </a:pPr>
            <a:r>
              <a:rPr lang="en-US" dirty="0" smtClean="0"/>
              <a:t>Fast-food outlets such as McDonald’s have exacting standards for the quantity of meat going into a sandwich.</a:t>
            </a:r>
          </a:p>
          <a:p>
            <a:pPr marL="228600" indent="-228600">
              <a:buFontTx/>
              <a:buAutoNum type="arabicPeriod"/>
              <a:defRPr/>
            </a:pPr>
            <a:r>
              <a:rPr lang="en-US" dirty="0" smtClean="0">
                <a:sym typeface="Wingdings" pitchFamily="2" charset="2"/>
              </a:rPr>
              <a:t> P</a:t>
            </a:r>
            <a:r>
              <a:rPr lang="en-US" dirty="0" smtClean="0"/>
              <a:t>rice standards specify how much should be paid for each unit of the input.  For example: </a:t>
            </a:r>
          </a:p>
          <a:p>
            <a:pPr marL="685800" lvl="1" indent="-228600">
              <a:buFont typeface="+mj-lt"/>
              <a:buAutoNum type="alphaLcPeriod"/>
              <a:defRPr/>
            </a:pPr>
            <a:r>
              <a:rPr lang="en-US" dirty="0" smtClean="0"/>
              <a:t>Hospitals have standard costs for food, laundry, and other items. </a:t>
            </a:r>
          </a:p>
          <a:p>
            <a:pPr marL="685800" lvl="1" indent="-228600">
              <a:buFont typeface="+mj-lt"/>
              <a:buAutoNum type="alphaLcPeriod"/>
              <a:defRPr/>
            </a:pPr>
            <a:r>
              <a:rPr lang="en-US" dirty="0" smtClean="0"/>
              <a:t>Home construction companies have standard labor costs that they apply to sub-contractors such as framers, roofers, and electricians. </a:t>
            </a:r>
          </a:p>
          <a:p>
            <a:pPr marL="685800" lvl="1" indent="-228600">
              <a:buFont typeface="+mj-lt"/>
              <a:buAutoNum type="alphaLcPeriod"/>
              <a:defRPr/>
            </a:pPr>
            <a:r>
              <a:rPr lang="en-US" dirty="0" smtClean="0"/>
              <a:t>Manufacturing companies often have highly developed standard costing systems that establish quantity and price standards for each separate product’s material, labor and overhead inputs. These standards are listed on a standard cost card.</a:t>
            </a:r>
          </a:p>
          <a:p>
            <a:pPr>
              <a:defRPr/>
            </a:pPr>
            <a:r>
              <a:rPr lang="en-US" dirty="0" smtClean="0"/>
              <a:t>		</a:t>
            </a:r>
          </a:p>
          <a:p>
            <a:pPr>
              <a:defRPr/>
            </a:pPr>
            <a:endParaRPr lang="en-US" dirty="0" smtClean="0"/>
          </a:p>
          <a:p>
            <a:pPr>
              <a:defRPr/>
            </a:pPr>
            <a:endParaRPr lang="en-US" dirty="0" smtClean="0"/>
          </a:p>
          <a:p>
            <a:pPr>
              <a:defRPr/>
            </a:pPr>
            <a:endParaRPr lang="en-US" dirty="0" smtClean="0"/>
          </a:p>
        </p:txBody>
      </p:sp>
    </p:spTree>
    <p:extLst>
      <p:ext uri="{BB962C8B-B14F-4D97-AF65-F5344CB8AC3E}">
        <p14:creationId xmlns:p14="http://schemas.microsoft.com/office/powerpoint/2010/main" val="4223386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fld id="{A388ED6D-3902-4A15-8A2E-5E6AE1743251}" type="slidenum">
              <a:rPr lang="en-AU" sz="1200" smtClean="0"/>
              <a:pPr eaLnBrk="1" hangingPunct="1"/>
              <a:t>36</a:t>
            </a:fld>
            <a:endParaRPr lang="en-AU" sz="1200" smtClean="0"/>
          </a:p>
        </p:txBody>
      </p:sp>
      <p:sp>
        <p:nvSpPr>
          <p:cNvPr id="124932"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880869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fld id="{D944D10F-0BD7-49B4-9DF9-82AA88F043AB}" type="slidenum">
              <a:rPr lang="en-AU" sz="1200" smtClean="0"/>
              <a:pPr eaLnBrk="1" hangingPunct="1"/>
              <a:t>37</a:t>
            </a:fld>
            <a:endParaRPr lang="en-AU" sz="1200" smtClean="0"/>
          </a:p>
        </p:txBody>
      </p:sp>
      <p:sp>
        <p:nvSpPr>
          <p:cNvPr id="125956"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906488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fld id="{7B32F9F5-E5E0-466E-AF6B-789768828D43}" type="slidenum">
              <a:rPr lang="en-US" sz="1200" smtClean="0"/>
              <a:pPr eaLnBrk="1" hangingPunct="1"/>
              <a:t>38</a:t>
            </a:fld>
            <a:endParaRPr lang="en-US" sz="1200"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smtClean="0"/>
          </a:p>
        </p:txBody>
      </p:sp>
    </p:spTree>
    <p:extLst>
      <p:ext uri="{BB962C8B-B14F-4D97-AF65-F5344CB8AC3E}">
        <p14:creationId xmlns:p14="http://schemas.microsoft.com/office/powerpoint/2010/main" val="148739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2A9141-B29F-4172-8AD2-655F15489DE8}" type="slidenum">
              <a:rPr lang="en-US"/>
              <a:pPr>
                <a:defRPr/>
              </a:pPr>
              <a:t>4</a:t>
            </a:fld>
            <a:endParaRPr lang="en-US"/>
          </a:p>
        </p:txBody>
      </p:sp>
      <p:sp>
        <p:nvSpPr>
          <p:cNvPr id="128003"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5"/>
          <p:cNvSpPr>
            <a:spLocks noGrp="1" noChangeArrowheads="1"/>
          </p:cNvSpPr>
          <p:nvPr>
            <p:ph type="body" idx="1"/>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r>
              <a:rPr lang="en-US" smtClean="0"/>
              <a:t>Management by exception is a system of management in which standards are set for various operating activities, with actual results compared to these standards.  Any deviations that are deemed significant are brought to the attention of management as “exceptions.”  </a:t>
            </a:r>
          </a:p>
          <a:p>
            <a:endParaRPr lang="en-US" smtClean="0"/>
          </a:p>
          <a:p>
            <a:r>
              <a:rPr lang="en-US" smtClean="0"/>
              <a:t>This chapter applies the management by exception principle to quantity and price standards with an emphasis on manufacturing applications.</a:t>
            </a:r>
          </a:p>
        </p:txBody>
      </p:sp>
    </p:spTree>
    <p:extLst>
      <p:ext uri="{BB962C8B-B14F-4D97-AF65-F5344CB8AC3E}">
        <p14:creationId xmlns:p14="http://schemas.microsoft.com/office/powerpoint/2010/main" val="2317559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00ACE2-A122-4319-9C34-85FAD8367753}" type="slidenum">
              <a:rPr lang="en-US"/>
              <a:pPr>
                <a:defRPr/>
              </a:pPr>
              <a:t>5</a:t>
            </a:fld>
            <a:endParaRPr lang="en-US"/>
          </a:p>
        </p:txBody>
      </p:sp>
      <p:sp>
        <p:nvSpPr>
          <p:cNvPr id="129027" name="Rectangle 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7"/>
          <p:cNvSpPr>
            <a:spLocks noGrp="1" noChangeArrowheads="1"/>
          </p:cNvSpPr>
          <p:nvPr>
            <p:ph type="body" idx="1"/>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r>
              <a:rPr lang="en-US" smtClean="0"/>
              <a:t>The variance analysis cycle is a continuous process used to identify and solve problems:</a:t>
            </a:r>
          </a:p>
          <a:p>
            <a:pPr>
              <a:buFontTx/>
              <a:buAutoNum type="arabicPeriod"/>
            </a:pPr>
            <a:r>
              <a:rPr lang="en-US" smtClean="0">
                <a:sym typeface="Wingdings" pitchFamily="2" charset="2"/>
              </a:rPr>
              <a:t>The cycle begins with the preparation of standard cost performance reports in the accounting department.  </a:t>
            </a:r>
          </a:p>
          <a:p>
            <a:pPr>
              <a:buFontTx/>
              <a:buAutoNum type="arabicPeriod"/>
            </a:pPr>
            <a:r>
              <a:rPr lang="en-US" smtClean="0">
                <a:sym typeface="Wingdings" pitchFamily="2" charset="2"/>
              </a:rPr>
              <a:t>T</a:t>
            </a:r>
            <a:r>
              <a:rPr lang="en-US" smtClean="0"/>
              <a:t>hese reports highlight variances that are differences between actual results and what should have occurred according to standards. </a:t>
            </a:r>
          </a:p>
          <a:p>
            <a:pPr>
              <a:buFontTx/>
              <a:buAutoNum type="arabicPeriod"/>
            </a:pPr>
            <a:r>
              <a:rPr lang="en-US" smtClean="0"/>
              <a:t>The Variances raise questions such as: </a:t>
            </a:r>
          </a:p>
          <a:p>
            <a:pPr marL="685800" lvl="1" indent="-228600">
              <a:buFont typeface="Calibri" pitchFamily="34" charset="0"/>
              <a:buAutoNum type="alphaLcPeriod"/>
            </a:pPr>
            <a:r>
              <a:rPr lang="en-US" smtClean="0"/>
              <a:t>Why did this variance occur? </a:t>
            </a:r>
          </a:p>
          <a:p>
            <a:pPr marL="685800" lvl="1" indent="-228600">
              <a:buFont typeface="Calibri" pitchFamily="34" charset="0"/>
              <a:buAutoNum type="alphaLcPeriod"/>
            </a:pPr>
            <a:r>
              <a:rPr lang="en-US" smtClean="0"/>
              <a:t>Why is this variance larger than it was last period?</a:t>
            </a:r>
          </a:p>
          <a:p>
            <a:pPr>
              <a:buFont typeface="Calibri" pitchFamily="34" charset="0"/>
              <a:buAutoNum type="arabicPeriod"/>
            </a:pPr>
            <a:r>
              <a:rPr lang="en-US" smtClean="0"/>
              <a:t>The significant variances are investigated to discover their root causes.</a:t>
            </a:r>
          </a:p>
          <a:p>
            <a:pPr>
              <a:buFont typeface="Calibri" pitchFamily="34" charset="0"/>
              <a:buAutoNum type="arabicPeriod"/>
            </a:pPr>
            <a:r>
              <a:rPr lang="en-US" smtClean="0"/>
              <a:t>Corrective actions are taken.</a:t>
            </a:r>
          </a:p>
          <a:p>
            <a:pPr>
              <a:buFont typeface="Calibri" pitchFamily="34" charset="0"/>
              <a:buAutoNum type="arabicPeriod"/>
            </a:pPr>
            <a:r>
              <a:rPr lang="en-US" smtClean="0"/>
              <a:t>Next period’s operations are carried out and the process is repeated.</a:t>
            </a:r>
          </a:p>
        </p:txBody>
      </p:sp>
    </p:spTree>
    <p:extLst>
      <p:ext uri="{BB962C8B-B14F-4D97-AF65-F5344CB8AC3E}">
        <p14:creationId xmlns:p14="http://schemas.microsoft.com/office/powerpoint/2010/main" val="1608373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63887A-4E07-494A-B09E-232A701F49AF}" type="slidenum">
              <a:rPr lang="en-US"/>
              <a:pPr>
                <a:defRPr/>
              </a:pPr>
              <a:t>7</a:t>
            </a:fld>
            <a:endParaRPr lang="en-US"/>
          </a:p>
        </p:txBody>
      </p:sp>
      <p:sp>
        <p:nvSpPr>
          <p:cNvPr id="130051"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5"/>
          <p:cNvSpPr>
            <a:spLocks noGrp="1" noChangeArrowheads="1"/>
          </p:cNvSpPr>
          <p:nvPr>
            <p:ph type="body" idx="1"/>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r>
              <a:rPr lang="en-US" smtClean="0"/>
              <a:t>Setting price and quantity standards requires the combined expertise of everyone who has responsibility for purchasing and using inputs.  In a manufacturing setting, this might include accountants, engineers, purchasing managers, production supervisors, line managers, and production workers. </a:t>
            </a:r>
          </a:p>
          <a:p>
            <a:r>
              <a:rPr lang="en-US" smtClean="0"/>
              <a:t> </a:t>
            </a:r>
          </a:p>
          <a:p>
            <a:r>
              <a:rPr lang="en-US" smtClean="0"/>
              <a:t>Standards should be designed to encourage efficient future operations, not just a repetition of past inefficient operations.</a:t>
            </a:r>
          </a:p>
        </p:txBody>
      </p:sp>
    </p:spTree>
    <p:extLst>
      <p:ext uri="{BB962C8B-B14F-4D97-AF65-F5344CB8AC3E}">
        <p14:creationId xmlns:p14="http://schemas.microsoft.com/office/powerpoint/2010/main" val="227316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2789A9-7D71-4213-A6AF-B0AE1FCD1F47}" type="slidenum">
              <a:rPr lang="en-US"/>
              <a:pPr>
                <a:defRPr/>
              </a:pPr>
              <a:t>8</a:t>
            </a:fld>
            <a:endParaRPr lang="en-US"/>
          </a:p>
        </p:txBody>
      </p:sp>
      <p:sp>
        <p:nvSpPr>
          <p:cNvPr id="131075"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5"/>
          <p:cNvSpPr>
            <a:spLocks noGrp="1" noChangeArrowheads="1"/>
          </p:cNvSpPr>
          <p:nvPr>
            <p:ph type="body" idx="1"/>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r>
              <a:rPr lang="en-US" smtClean="0"/>
              <a:t>Standards tend to fall into one of two categories:</a:t>
            </a:r>
          </a:p>
          <a:p>
            <a:pPr>
              <a:buFont typeface="Calibri" pitchFamily="34" charset="0"/>
              <a:buAutoNum type="arabicPeriod"/>
            </a:pPr>
            <a:r>
              <a:rPr lang="en-US" smtClean="0"/>
              <a:t>Ideal standards can only be attained under the best of circumstances.  They allow for no work interruptions and they require employees to work at 100% peak efficiency all of the time.</a:t>
            </a:r>
          </a:p>
          <a:p>
            <a:pPr>
              <a:buFont typeface="Calibri" pitchFamily="34" charset="0"/>
              <a:buAutoNum type="arabicPeriod"/>
            </a:pPr>
            <a:r>
              <a:rPr lang="en-US" smtClean="0"/>
              <a:t>Practical standards are tight, but attainable.  They allow for normal machine downtime and employee rest periods and can be attained through reasonable, highly efficient efforts of the average worker.  Practical standards can also be used for forecasting cash flows and in planning inventory.</a:t>
            </a:r>
          </a:p>
        </p:txBody>
      </p:sp>
    </p:spTree>
    <p:extLst>
      <p:ext uri="{BB962C8B-B14F-4D97-AF65-F5344CB8AC3E}">
        <p14:creationId xmlns:p14="http://schemas.microsoft.com/office/powerpoint/2010/main" val="145830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69D407-36E7-4E9E-B15E-81205499CB44}" type="slidenum">
              <a:rPr lang="en-US"/>
              <a:pPr>
                <a:defRPr/>
              </a:pPr>
              <a:t>9</a:t>
            </a:fld>
            <a:endParaRPr lang="en-US"/>
          </a:p>
        </p:txBody>
      </p:sp>
      <p:sp>
        <p:nvSpPr>
          <p:cNvPr id="133123"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5"/>
          <p:cNvSpPr>
            <a:spLocks noGrp="1" noChangeArrowheads="1"/>
          </p:cNvSpPr>
          <p:nvPr>
            <p:ph type="body" idx="1"/>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r>
              <a:rPr lang="en-US" smtClean="0"/>
              <a:t>The standard price per unit for direct materials should reflect the final, delivered cost of the materials, net of any discounts taken.</a:t>
            </a:r>
          </a:p>
          <a:p>
            <a:r>
              <a:rPr lang="en-US" smtClean="0"/>
              <a:t> </a:t>
            </a:r>
          </a:p>
          <a:p>
            <a:r>
              <a:rPr lang="en-US" smtClean="0"/>
              <a:t>The standard quantity per unit for direct materials should reflect the amount of material required for each unit of finished product, as well as an allowance for unavoidable waste, spoilage, and other normal inefficiencies.</a:t>
            </a:r>
          </a:p>
          <a:p>
            <a:endParaRPr lang="en-US" smtClean="0"/>
          </a:p>
          <a:p>
            <a:r>
              <a:rPr lang="en-US" smtClean="0"/>
              <a:t>A bill of materials is a list that shows the quantity of each type of material in a unit of finished product. </a:t>
            </a:r>
          </a:p>
          <a:p>
            <a:endParaRPr lang="en-US" smtClean="0"/>
          </a:p>
        </p:txBody>
      </p:sp>
    </p:spTree>
    <p:extLst>
      <p:ext uri="{BB962C8B-B14F-4D97-AF65-F5344CB8AC3E}">
        <p14:creationId xmlns:p14="http://schemas.microsoft.com/office/powerpoint/2010/main" val="1703755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D6F825-6690-418B-9491-F25C93788B5E}" type="slidenum">
              <a:rPr lang="en-US"/>
              <a:pPr>
                <a:defRPr/>
              </a:pPr>
              <a:t>10</a:t>
            </a:fld>
            <a:endParaRPr lang="en-US"/>
          </a:p>
        </p:txBody>
      </p:sp>
      <p:sp>
        <p:nvSpPr>
          <p:cNvPr id="134147"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5"/>
          <p:cNvSpPr>
            <a:spLocks noGrp="1" noChangeArrowheads="1"/>
          </p:cNvSpPr>
          <p:nvPr>
            <p:ph type="body" idx="1"/>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r>
              <a:rPr lang="en-US" smtClean="0"/>
              <a:t>Six Sigma advocates argue that waste and spoilage should not be tolerated.  If allowances for waste and spoilage are built into the standard quantity, the level of those allowances should be reduced over time.</a:t>
            </a:r>
          </a:p>
          <a:p>
            <a:endParaRPr lang="en-US" smtClean="0"/>
          </a:p>
        </p:txBody>
      </p:sp>
    </p:spTree>
    <p:extLst>
      <p:ext uri="{BB962C8B-B14F-4D97-AF65-F5344CB8AC3E}">
        <p14:creationId xmlns:p14="http://schemas.microsoft.com/office/powerpoint/2010/main" val="330405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3756A4-BC9E-4B43-9DBE-482A34D47122}" type="slidenum">
              <a:rPr lang="en-US"/>
              <a:pPr>
                <a:defRPr/>
              </a:pPr>
              <a:t>11</a:t>
            </a:fld>
            <a:endParaRPr lang="en-US"/>
          </a:p>
        </p:txBody>
      </p:sp>
      <p:sp>
        <p:nvSpPr>
          <p:cNvPr id="135171"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5"/>
          <p:cNvSpPr>
            <a:spLocks noGrp="1" noChangeArrowheads="1"/>
          </p:cNvSpPr>
          <p:nvPr>
            <p:ph type="body" idx="1"/>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r>
              <a:rPr lang="en-US" smtClean="0"/>
              <a:t>The standard rate per hour for direct labor includes not only wages earned but also fringe benefits and other labor costs.  Many companies prepare a single rate for all employees within a department that reflects the “mix” of wage rates earned.</a:t>
            </a:r>
          </a:p>
          <a:p>
            <a:r>
              <a:rPr lang="en-US" smtClean="0"/>
              <a:t> </a:t>
            </a:r>
          </a:p>
          <a:p>
            <a:r>
              <a:rPr lang="en-US" smtClean="0"/>
              <a:t>The standard hours per unit reflects the labor hours required to complete one unit of product.  Standards can be determined by using available references that estimate the time needed to perform a given task, or by relying on time and motion studies.</a:t>
            </a:r>
          </a:p>
        </p:txBody>
      </p:sp>
    </p:spTree>
    <p:extLst>
      <p:ext uri="{BB962C8B-B14F-4D97-AF65-F5344CB8AC3E}">
        <p14:creationId xmlns:p14="http://schemas.microsoft.com/office/powerpoint/2010/main" val="220022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9.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8.jpeg"/><Relationship Id="rId9"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10.w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Microsoft_Excel_97-2003_Worksheet1.xls"/></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mailto:2hours@5.00" TargetMode="External"/><Relationship Id="rId2" Type="http://schemas.openxmlformats.org/officeDocument/2006/relationships/hyperlink" Target="mailto:0.5kg@4.00" TargetMode="External"/><Relationship Id="rId1" Type="http://schemas.openxmlformats.org/officeDocument/2006/relationships/slideLayout" Target="../slideLayouts/slideLayout6.xml"/><Relationship Id="rId4" Type="http://schemas.openxmlformats.org/officeDocument/2006/relationships/hyperlink" Target="mailto:hours@0.30"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ilDAYBR5sQU"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kfknowledgebank.kaplan.co.uk/KFKB/Wiki%20Pages/Variance%20Analysis.aspx?mode=none"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p:nvPr>
        </p:nvSpPr>
        <p:spPr/>
        <p:txBody>
          <a:bodyPr/>
          <a:lstStyle/>
          <a:p>
            <a:pPr eaLnBrk="1" hangingPunct="1"/>
            <a:r>
              <a:rPr lang="en-US" smtClean="0">
                <a:latin typeface="Arial" charset="0"/>
                <a:cs typeface="Arial" charset="0"/>
              </a:rPr>
              <a:t>Standard Costs and Operating Performance Measures</a:t>
            </a:r>
          </a:p>
        </p:txBody>
      </p:sp>
    </p:spTree>
    <p:extLst>
      <p:ext uri="{BB962C8B-B14F-4D97-AF65-F5344CB8AC3E}">
        <p14:creationId xmlns:p14="http://schemas.microsoft.com/office/powerpoint/2010/main" val="4081158230"/>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latin typeface="Arial" charset="0"/>
                <a:cs typeface="Arial" charset="0"/>
              </a:rPr>
              <a:t>Setting Standards</a:t>
            </a:r>
          </a:p>
        </p:txBody>
      </p:sp>
      <p:sp>
        <p:nvSpPr>
          <p:cNvPr id="672771" name="Text Box 3"/>
          <p:cNvSpPr txBox="1">
            <a:spLocks noChangeArrowheads="1"/>
          </p:cNvSpPr>
          <p:nvPr/>
        </p:nvSpPr>
        <p:spPr bwMode="auto">
          <a:xfrm>
            <a:off x="647700" y="1600200"/>
            <a:ext cx="7848600" cy="3109913"/>
          </a:xfrm>
          <a:prstGeom prst="rect">
            <a:avLst/>
          </a:prstGeom>
          <a:solidFill>
            <a:srgbClr val="CCECFF"/>
          </a:solidFill>
          <a:ln w="28575">
            <a:solidFill>
              <a:schemeClr val="tx1"/>
            </a:solidFill>
            <a:miter lim="800000"/>
            <a:headEnd/>
            <a:tailEnd/>
          </a:ln>
          <a:effectLst>
            <a:outerShdw dist="38100" dir="2700000" algn="ctr" rotWithShape="0">
              <a:schemeClr val="tx1"/>
            </a:outerShdw>
          </a:effectLst>
        </p:spPr>
        <p:txBody>
          <a:bodyPr>
            <a:spAutoFit/>
          </a:bodyPr>
          <a:lstStyle/>
          <a:p>
            <a:pPr algn="ctr">
              <a:defRPr/>
            </a:pPr>
            <a:r>
              <a:rPr lang="en-US" sz="2800">
                <a:solidFill>
                  <a:schemeClr val="tx2"/>
                </a:solidFill>
              </a:rPr>
              <a:t>Six Sigma advocates have sought to</a:t>
            </a:r>
            <a:br>
              <a:rPr lang="en-US" sz="2800">
                <a:solidFill>
                  <a:schemeClr val="tx2"/>
                </a:solidFill>
              </a:rPr>
            </a:br>
            <a:r>
              <a:rPr lang="en-US" sz="2800">
                <a:solidFill>
                  <a:schemeClr val="tx2"/>
                </a:solidFill>
              </a:rPr>
              <a:t>eliminate all defects and waste, rather than continually build them into standards.</a:t>
            </a:r>
            <a:br>
              <a:rPr lang="en-US" sz="2800">
                <a:solidFill>
                  <a:schemeClr val="tx2"/>
                </a:solidFill>
              </a:rPr>
            </a:br>
            <a:endParaRPr lang="en-US" sz="2800">
              <a:solidFill>
                <a:schemeClr val="tx2"/>
              </a:solidFill>
            </a:endParaRPr>
          </a:p>
          <a:p>
            <a:pPr algn="ctr">
              <a:defRPr/>
            </a:pPr>
            <a:r>
              <a:rPr lang="en-US" sz="2800">
                <a:solidFill>
                  <a:schemeClr val="tx2"/>
                </a:solidFill>
              </a:rPr>
              <a:t>  As a result allowances for waste and</a:t>
            </a:r>
            <a:br>
              <a:rPr lang="en-US" sz="2800">
                <a:solidFill>
                  <a:schemeClr val="tx2"/>
                </a:solidFill>
              </a:rPr>
            </a:br>
            <a:r>
              <a:rPr lang="en-US" sz="2800">
                <a:solidFill>
                  <a:schemeClr val="tx2"/>
                </a:solidFill>
              </a:rPr>
              <a:t>spoilage that are built into standards</a:t>
            </a:r>
            <a:br>
              <a:rPr lang="en-US" sz="2800">
                <a:solidFill>
                  <a:schemeClr val="tx2"/>
                </a:solidFill>
              </a:rPr>
            </a:br>
            <a:r>
              <a:rPr lang="en-US" sz="2800">
                <a:solidFill>
                  <a:schemeClr val="tx2"/>
                </a:solidFill>
              </a:rPr>
              <a:t>should be reduced over time.</a:t>
            </a:r>
          </a:p>
        </p:txBody>
      </p:sp>
      <p:pic>
        <p:nvPicPr>
          <p:cNvPr id="65540" name="Picture 4" descr="EXCEL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953000"/>
            <a:ext cx="4700588"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097085"/>
      </p:ext>
    </p:extLst>
  </p:cSld>
  <p:clrMapOvr>
    <a:masterClrMapping/>
  </p:clrMapOvr>
  <p:transition>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noFill/>
        </p:spPr>
        <p:txBody>
          <a:bodyPr lIns="90488" tIns="44450" rIns="90488" bIns="44450"/>
          <a:lstStyle/>
          <a:p>
            <a:r>
              <a:rPr lang="en-US" smtClean="0">
                <a:latin typeface="Arial" charset="0"/>
                <a:cs typeface="Arial" charset="0"/>
              </a:rPr>
              <a:t>Setting Direct Labor Standards </a:t>
            </a:r>
          </a:p>
        </p:txBody>
      </p:sp>
      <p:grpSp>
        <p:nvGrpSpPr>
          <p:cNvPr id="2" name="Group 3"/>
          <p:cNvGrpSpPr>
            <a:grpSpLocks/>
          </p:cNvGrpSpPr>
          <p:nvPr/>
        </p:nvGrpSpPr>
        <p:grpSpPr bwMode="auto">
          <a:xfrm>
            <a:off x="381000" y="1574800"/>
            <a:ext cx="3860800" cy="4660900"/>
            <a:chOff x="352" y="992"/>
            <a:chExt cx="2432" cy="2936"/>
          </a:xfrm>
        </p:grpSpPr>
        <p:sp>
          <p:nvSpPr>
            <p:cNvPr id="5132" name="AutoShape 4"/>
            <p:cNvSpPr>
              <a:spLocks noChangeArrowheads="1"/>
            </p:cNvSpPr>
            <p:nvPr/>
          </p:nvSpPr>
          <p:spPr bwMode="auto">
            <a:xfrm>
              <a:off x="904" y="992"/>
              <a:ext cx="1328" cy="656"/>
            </a:xfrm>
            <a:prstGeom prst="roundRect">
              <a:avLst>
                <a:gd name="adj" fmla="val 12495"/>
              </a:avLst>
            </a:prstGeom>
            <a:solidFill>
              <a:srgbClr val="CC00CC"/>
            </a:solidFill>
            <a:ln w="25400">
              <a:solidFill>
                <a:schemeClr val="tx1"/>
              </a:solidFill>
              <a:round/>
              <a:headEnd/>
              <a:tailEnd/>
            </a:ln>
          </p:spPr>
          <p:txBody>
            <a:bodyPr wrap="none" anchor="ctr"/>
            <a:lstStyle/>
            <a:p>
              <a:pPr algn="ctr"/>
              <a:r>
                <a:rPr lang="en-US" sz="2800" b="1">
                  <a:solidFill>
                    <a:srgbClr val="CCFFCC"/>
                  </a:solidFill>
                </a:rPr>
                <a:t>Rate</a:t>
              </a:r>
              <a:br>
                <a:rPr lang="en-US" sz="2800" b="1">
                  <a:solidFill>
                    <a:srgbClr val="CCFFCC"/>
                  </a:solidFill>
                </a:rPr>
              </a:br>
              <a:r>
                <a:rPr lang="en-US" sz="2800" b="1">
                  <a:solidFill>
                    <a:srgbClr val="CCFFCC"/>
                  </a:solidFill>
                </a:rPr>
                <a:t>Standards</a:t>
              </a:r>
            </a:p>
          </p:txBody>
        </p:sp>
        <p:sp>
          <p:nvSpPr>
            <p:cNvPr id="5133" name="AutoShape 5" descr="White marble"/>
            <p:cNvSpPr>
              <a:spLocks noChangeArrowheads="1"/>
            </p:cNvSpPr>
            <p:nvPr/>
          </p:nvSpPr>
          <p:spPr bwMode="auto">
            <a:xfrm>
              <a:off x="352" y="2024"/>
              <a:ext cx="2432" cy="1904"/>
            </a:xfrm>
            <a:prstGeom prst="octagon">
              <a:avLst>
                <a:gd name="adj" fmla="val 29282"/>
              </a:avLst>
            </a:prstGeom>
            <a:blipFill dpi="0" rotWithShape="0">
              <a:blip r:embed="rId4"/>
              <a:srcRect/>
              <a:tile tx="0" ty="0" sx="100000" sy="100000" flip="none" algn="tl"/>
            </a:blipFill>
            <a:ln w="25400">
              <a:solidFill>
                <a:schemeClr val="tx1"/>
              </a:solidFill>
              <a:miter lim="800000"/>
              <a:headEnd/>
              <a:tailEnd/>
            </a:ln>
          </p:spPr>
          <p:txBody>
            <a:bodyPr wrap="none" anchor="ctr"/>
            <a:lstStyle/>
            <a:p>
              <a:endParaRPr lang="en-US"/>
            </a:p>
          </p:txBody>
        </p:sp>
        <p:sp>
          <p:nvSpPr>
            <p:cNvPr id="5134" name="Rectangle 6"/>
            <p:cNvSpPr>
              <a:spLocks noChangeArrowheads="1"/>
            </p:cNvSpPr>
            <p:nvPr/>
          </p:nvSpPr>
          <p:spPr bwMode="auto">
            <a:xfrm>
              <a:off x="379" y="2208"/>
              <a:ext cx="2396"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2400" b="1"/>
                <a:t>Often a single</a:t>
              </a:r>
              <a:br>
                <a:rPr lang="en-US" sz="2400" b="1"/>
              </a:br>
              <a:r>
                <a:rPr lang="en-US" sz="2400" b="1"/>
                <a:t>rate is used that reflects</a:t>
              </a:r>
              <a:br>
                <a:rPr lang="en-US" sz="2400" b="1"/>
              </a:br>
              <a:r>
                <a:rPr lang="en-US" sz="2400" b="1"/>
                <a:t>the mix of wages earned.</a:t>
              </a:r>
            </a:p>
          </p:txBody>
        </p:sp>
        <p:sp>
          <p:nvSpPr>
            <p:cNvPr id="5135" name="Line 7"/>
            <p:cNvSpPr>
              <a:spLocks noChangeShapeType="1"/>
            </p:cNvSpPr>
            <p:nvPr/>
          </p:nvSpPr>
          <p:spPr bwMode="auto">
            <a:xfrm>
              <a:off x="1568" y="1668"/>
              <a:ext cx="0" cy="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5124" name="Object 4"/>
            <p:cNvGraphicFramePr>
              <a:graphicFrameLocks noChangeAspect="1"/>
            </p:cNvGraphicFramePr>
            <p:nvPr/>
          </p:nvGraphicFramePr>
          <p:xfrm>
            <a:off x="864" y="2938"/>
            <a:ext cx="1383" cy="950"/>
          </p:xfrm>
          <a:graphic>
            <a:graphicData uri="http://schemas.openxmlformats.org/presentationml/2006/ole">
              <mc:AlternateContent xmlns:mc="http://schemas.openxmlformats.org/markup-compatibility/2006">
                <mc:Choice xmlns:v="urn:schemas-microsoft-com:vml" Requires="v">
                  <p:oleObj spid="_x0000_s5148" name="Clip" r:id="rId5" imgW="19461240" imgH="13371480" progId="MS_ClipArt_Gallery.5">
                    <p:embed/>
                  </p:oleObj>
                </mc:Choice>
                <mc:Fallback>
                  <p:oleObj name="Clip" r:id="rId5" imgW="19461240" imgH="13371480"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 y="2938"/>
                          <a:ext cx="1383" cy="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10"/>
          <p:cNvGrpSpPr>
            <a:grpSpLocks/>
          </p:cNvGrpSpPr>
          <p:nvPr/>
        </p:nvGrpSpPr>
        <p:grpSpPr bwMode="auto">
          <a:xfrm>
            <a:off x="4927600" y="1574800"/>
            <a:ext cx="3860800" cy="4673600"/>
            <a:chOff x="3158" y="992"/>
            <a:chExt cx="2432" cy="2944"/>
          </a:xfrm>
        </p:grpSpPr>
        <p:sp>
          <p:nvSpPr>
            <p:cNvPr id="5128" name="AutoShape 11" descr="Bouquet"/>
            <p:cNvSpPr>
              <a:spLocks noChangeArrowheads="1"/>
            </p:cNvSpPr>
            <p:nvPr/>
          </p:nvSpPr>
          <p:spPr bwMode="auto">
            <a:xfrm>
              <a:off x="3158" y="2024"/>
              <a:ext cx="2432" cy="1904"/>
            </a:xfrm>
            <a:prstGeom prst="octagon">
              <a:avLst>
                <a:gd name="adj" fmla="val 29282"/>
              </a:avLst>
            </a:prstGeom>
            <a:blipFill dpi="0" rotWithShape="0">
              <a:blip r:embed="rId7"/>
              <a:srcRect/>
              <a:tile tx="0" ty="0" sx="100000" sy="100000" flip="none" algn="tl"/>
            </a:blipFill>
            <a:ln w="25400">
              <a:solidFill>
                <a:schemeClr val="tx1"/>
              </a:solidFill>
              <a:miter lim="800000"/>
              <a:headEnd/>
              <a:tailEnd/>
            </a:ln>
          </p:spPr>
          <p:txBody>
            <a:bodyPr wrap="none" anchor="ctr"/>
            <a:lstStyle/>
            <a:p>
              <a:endParaRPr lang="en-US"/>
            </a:p>
          </p:txBody>
        </p:sp>
        <p:sp>
          <p:nvSpPr>
            <p:cNvPr id="5129" name="AutoShape 12"/>
            <p:cNvSpPr>
              <a:spLocks noChangeArrowheads="1"/>
            </p:cNvSpPr>
            <p:nvPr/>
          </p:nvSpPr>
          <p:spPr bwMode="auto">
            <a:xfrm>
              <a:off x="3710" y="992"/>
              <a:ext cx="1328" cy="656"/>
            </a:xfrm>
            <a:prstGeom prst="roundRect">
              <a:avLst>
                <a:gd name="adj" fmla="val 12495"/>
              </a:avLst>
            </a:prstGeom>
            <a:solidFill>
              <a:srgbClr val="CC3300"/>
            </a:solidFill>
            <a:ln w="25400">
              <a:solidFill>
                <a:schemeClr val="tx1"/>
              </a:solidFill>
              <a:round/>
              <a:headEnd/>
              <a:tailEnd/>
            </a:ln>
          </p:spPr>
          <p:txBody>
            <a:bodyPr wrap="none" anchor="ctr"/>
            <a:lstStyle/>
            <a:p>
              <a:pPr algn="ctr"/>
              <a:r>
                <a:rPr lang="en-US" sz="2800" b="1">
                  <a:solidFill>
                    <a:srgbClr val="CCFFFF"/>
                  </a:solidFill>
                </a:rPr>
                <a:t>Time</a:t>
              </a:r>
              <a:br>
                <a:rPr lang="en-US" sz="2800" b="1">
                  <a:solidFill>
                    <a:srgbClr val="CCFFFF"/>
                  </a:solidFill>
                </a:rPr>
              </a:br>
              <a:r>
                <a:rPr lang="en-US" sz="2800" b="1">
                  <a:solidFill>
                    <a:srgbClr val="CCFFFF"/>
                  </a:solidFill>
                </a:rPr>
                <a:t>Standards</a:t>
              </a:r>
            </a:p>
          </p:txBody>
        </p:sp>
        <p:sp>
          <p:nvSpPr>
            <p:cNvPr id="5130" name="Rectangle 13"/>
            <p:cNvSpPr>
              <a:spLocks noChangeArrowheads="1"/>
            </p:cNvSpPr>
            <p:nvPr/>
          </p:nvSpPr>
          <p:spPr bwMode="auto">
            <a:xfrm>
              <a:off x="3175" y="2232"/>
              <a:ext cx="2398"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400" b="1">
                  <a:solidFill>
                    <a:schemeClr val="tx2"/>
                  </a:solidFill>
                </a:rPr>
                <a:t>Use time and </a:t>
              </a:r>
              <a:br>
                <a:rPr lang="en-US" sz="2400" b="1">
                  <a:solidFill>
                    <a:schemeClr val="tx2"/>
                  </a:solidFill>
                </a:rPr>
              </a:br>
              <a:r>
                <a:rPr lang="en-US" sz="2400" b="1">
                  <a:solidFill>
                    <a:schemeClr val="tx2"/>
                  </a:solidFill>
                </a:rPr>
                <a:t>motion studies for</a:t>
              </a:r>
              <a:br>
                <a:rPr lang="en-US" sz="2400" b="1">
                  <a:solidFill>
                    <a:schemeClr val="tx2"/>
                  </a:solidFill>
                </a:rPr>
              </a:br>
              <a:r>
                <a:rPr lang="en-US" sz="2400" b="1">
                  <a:solidFill>
                    <a:schemeClr val="tx2"/>
                  </a:solidFill>
                </a:rPr>
                <a:t>each labor operation.</a:t>
              </a:r>
            </a:p>
          </p:txBody>
        </p:sp>
        <p:sp>
          <p:nvSpPr>
            <p:cNvPr id="5131" name="Line 14"/>
            <p:cNvSpPr>
              <a:spLocks noChangeShapeType="1"/>
            </p:cNvSpPr>
            <p:nvPr/>
          </p:nvSpPr>
          <p:spPr bwMode="auto">
            <a:xfrm>
              <a:off x="4374" y="1668"/>
              <a:ext cx="0" cy="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5123" name="Object 3"/>
            <p:cNvGraphicFramePr>
              <a:graphicFrameLocks noChangeAspect="1"/>
            </p:cNvGraphicFramePr>
            <p:nvPr/>
          </p:nvGraphicFramePr>
          <p:xfrm>
            <a:off x="4137" y="2935"/>
            <a:ext cx="519" cy="1001"/>
          </p:xfrm>
          <a:graphic>
            <a:graphicData uri="http://schemas.openxmlformats.org/presentationml/2006/ole">
              <mc:AlternateContent xmlns:mc="http://schemas.openxmlformats.org/markup-compatibility/2006">
                <mc:Choice xmlns:v="urn:schemas-microsoft-com:vml" Requires="v">
                  <p:oleObj spid="_x0000_s5149" name="Clip" r:id="rId8" imgW="4700160" imgH="9071280" progId="MS_ClipArt_Gallery.5">
                    <p:embed/>
                  </p:oleObj>
                </mc:Choice>
                <mc:Fallback>
                  <p:oleObj name="Clip" r:id="rId8" imgW="4700160" imgH="9071280" progId="MS_ClipArt_Gallery.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7" y="2935"/>
                          <a:ext cx="519" cy="1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80828388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1" fill="hold" nodeType="afterEffect">
                                  <p:stCondLst>
                                    <p:cond delay="10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ppt_h/2"/>
                                          </p:val>
                                        </p:tav>
                                        <p:tav tm="100000">
                                          <p:val>
                                            <p:strVal val="#ppt_y"/>
                                          </p:val>
                                        </p:tav>
                                      </p:tavLst>
                                    </p:anim>
                                    <p:anim calcmode="lin" valueType="num">
                                      <p:cBhvr>
                                        <p:cTn id="16" dur="500" fill="hold"/>
                                        <p:tgtEl>
                                          <p:spTgt spid="3"/>
                                        </p:tgtEl>
                                        <p:attrNameLst>
                                          <p:attrName>ppt_w</p:attrName>
                                        </p:attrNameLst>
                                      </p:cBhvr>
                                      <p:tavLst>
                                        <p:tav tm="0">
                                          <p:val>
                                            <p:strVal val="#ppt_w"/>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noFill/>
        </p:spPr>
        <p:txBody>
          <a:bodyPr lIns="90488" tIns="44450" rIns="90488" bIns="44450">
            <a:normAutofit fontScale="90000"/>
          </a:bodyPr>
          <a:lstStyle/>
          <a:p>
            <a:r>
              <a:rPr lang="en-US" smtClean="0">
                <a:latin typeface="Arial" charset="0"/>
                <a:cs typeface="Arial" charset="0"/>
              </a:rPr>
              <a:t>Setting Variable Manufacturing Overhead Standards </a:t>
            </a:r>
          </a:p>
        </p:txBody>
      </p:sp>
      <p:grpSp>
        <p:nvGrpSpPr>
          <p:cNvPr id="2" name="Group 3"/>
          <p:cNvGrpSpPr>
            <a:grpSpLocks/>
          </p:cNvGrpSpPr>
          <p:nvPr/>
        </p:nvGrpSpPr>
        <p:grpSpPr bwMode="auto">
          <a:xfrm>
            <a:off x="381000" y="1574800"/>
            <a:ext cx="3860800" cy="4660900"/>
            <a:chOff x="432" y="992"/>
            <a:chExt cx="2432" cy="2936"/>
          </a:xfrm>
        </p:grpSpPr>
        <p:sp>
          <p:nvSpPr>
            <p:cNvPr id="6155" name="AutoShape 4"/>
            <p:cNvSpPr>
              <a:spLocks noChangeArrowheads="1"/>
            </p:cNvSpPr>
            <p:nvPr/>
          </p:nvSpPr>
          <p:spPr bwMode="auto">
            <a:xfrm>
              <a:off x="984" y="992"/>
              <a:ext cx="1328" cy="656"/>
            </a:xfrm>
            <a:prstGeom prst="roundRect">
              <a:avLst>
                <a:gd name="adj" fmla="val 12495"/>
              </a:avLst>
            </a:prstGeom>
            <a:solidFill>
              <a:srgbClr val="FFCCCC"/>
            </a:solidFill>
            <a:ln w="25400">
              <a:solidFill>
                <a:schemeClr val="tx1"/>
              </a:solidFill>
              <a:round/>
              <a:headEnd/>
              <a:tailEnd/>
            </a:ln>
          </p:spPr>
          <p:txBody>
            <a:bodyPr wrap="none" anchor="ctr"/>
            <a:lstStyle/>
            <a:p>
              <a:pPr algn="ctr"/>
              <a:r>
                <a:rPr lang="en-US" sz="2800" b="1"/>
                <a:t>Rate</a:t>
              </a:r>
              <a:br>
                <a:rPr lang="en-US" sz="2800" b="1"/>
              </a:br>
              <a:r>
                <a:rPr lang="en-US" sz="2800" b="1"/>
                <a:t>Standards</a:t>
              </a:r>
            </a:p>
          </p:txBody>
        </p:sp>
        <p:sp>
          <p:nvSpPr>
            <p:cNvPr id="6156" name="AutoShape 5"/>
            <p:cNvSpPr>
              <a:spLocks noChangeArrowheads="1"/>
            </p:cNvSpPr>
            <p:nvPr/>
          </p:nvSpPr>
          <p:spPr bwMode="auto">
            <a:xfrm>
              <a:off x="432" y="2024"/>
              <a:ext cx="2432" cy="1904"/>
            </a:xfrm>
            <a:prstGeom prst="octagon">
              <a:avLst>
                <a:gd name="adj" fmla="val 29282"/>
              </a:avLst>
            </a:prstGeom>
            <a:solidFill>
              <a:srgbClr val="FFCC00"/>
            </a:solidFill>
            <a:ln w="25400">
              <a:solidFill>
                <a:schemeClr val="tx1"/>
              </a:solidFill>
              <a:miter lim="800000"/>
              <a:headEnd/>
              <a:tailEnd/>
            </a:ln>
          </p:spPr>
          <p:txBody>
            <a:bodyPr wrap="none" anchor="ctr"/>
            <a:lstStyle/>
            <a:p>
              <a:endParaRPr lang="en-US"/>
            </a:p>
          </p:txBody>
        </p:sp>
        <p:sp>
          <p:nvSpPr>
            <p:cNvPr id="6157" name="Rectangle 6"/>
            <p:cNvSpPr>
              <a:spLocks noChangeArrowheads="1"/>
            </p:cNvSpPr>
            <p:nvPr/>
          </p:nvSpPr>
          <p:spPr bwMode="auto">
            <a:xfrm>
              <a:off x="471" y="2163"/>
              <a:ext cx="2355"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2400" b="1"/>
                <a:t>The rate is the </a:t>
              </a:r>
              <a:br>
                <a:rPr lang="en-US" sz="2400" b="1"/>
              </a:br>
              <a:r>
                <a:rPr lang="en-US" sz="2400" b="1"/>
                <a:t>variable portion of the </a:t>
              </a:r>
              <a:br>
                <a:rPr lang="en-US" sz="2400" b="1"/>
              </a:br>
              <a:r>
                <a:rPr lang="en-US" sz="2400" b="1"/>
                <a:t>predetermined overhead</a:t>
              </a:r>
              <a:br>
                <a:rPr lang="en-US" sz="2400" b="1"/>
              </a:br>
              <a:r>
                <a:rPr lang="en-US" sz="2400" b="1"/>
                <a:t> rate.</a:t>
              </a:r>
            </a:p>
          </p:txBody>
        </p:sp>
        <p:sp>
          <p:nvSpPr>
            <p:cNvPr id="6158" name="Line 7"/>
            <p:cNvSpPr>
              <a:spLocks noChangeShapeType="1"/>
            </p:cNvSpPr>
            <p:nvPr/>
          </p:nvSpPr>
          <p:spPr bwMode="auto">
            <a:xfrm>
              <a:off x="1648" y="1668"/>
              <a:ext cx="0" cy="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6147" name="Object 3"/>
            <p:cNvGraphicFramePr>
              <a:graphicFrameLocks noChangeAspect="1"/>
            </p:cNvGraphicFramePr>
            <p:nvPr/>
          </p:nvGraphicFramePr>
          <p:xfrm>
            <a:off x="1344" y="3122"/>
            <a:ext cx="1056" cy="763"/>
          </p:xfrm>
          <a:graphic>
            <a:graphicData uri="http://schemas.openxmlformats.org/presentationml/2006/ole">
              <mc:AlternateContent xmlns:mc="http://schemas.openxmlformats.org/markup-compatibility/2006">
                <mc:Choice xmlns:v="urn:schemas-microsoft-com:vml" Requires="v">
                  <p:oleObj spid="_x0000_s6172" name="Clip" r:id="rId4" imgW="3657600" imgH="2640600" progId="MS_ClipArt_Gallery.5">
                    <p:embed/>
                  </p:oleObj>
                </mc:Choice>
                <mc:Fallback>
                  <p:oleObj name="Clip" r:id="rId4" imgW="3657600" imgH="264060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 y="3122"/>
                          <a:ext cx="1056" cy="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9"/>
          <p:cNvGrpSpPr>
            <a:grpSpLocks/>
          </p:cNvGrpSpPr>
          <p:nvPr/>
        </p:nvGrpSpPr>
        <p:grpSpPr bwMode="auto">
          <a:xfrm>
            <a:off x="4940300" y="1574800"/>
            <a:ext cx="3898900" cy="4660900"/>
            <a:chOff x="3158" y="992"/>
            <a:chExt cx="2456" cy="2936"/>
          </a:xfrm>
        </p:grpSpPr>
        <p:sp>
          <p:nvSpPr>
            <p:cNvPr id="6151" name="AutoShape 10"/>
            <p:cNvSpPr>
              <a:spLocks noChangeArrowheads="1"/>
            </p:cNvSpPr>
            <p:nvPr/>
          </p:nvSpPr>
          <p:spPr bwMode="auto">
            <a:xfrm>
              <a:off x="3158" y="2024"/>
              <a:ext cx="2432" cy="1904"/>
            </a:xfrm>
            <a:prstGeom prst="octagon">
              <a:avLst>
                <a:gd name="adj" fmla="val 29282"/>
              </a:avLst>
            </a:prstGeom>
            <a:solidFill>
              <a:srgbClr val="FFCCFF"/>
            </a:solidFill>
            <a:ln w="25400">
              <a:solidFill>
                <a:schemeClr val="tx1"/>
              </a:solidFill>
              <a:miter lim="800000"/>
              <a:headEnd/>
              <a:tailEnd/>
            </a:ln>
          </p:spPr>
          <p:txBody>
            <a:bodyPr wrap="none" anchor="ctr"/>
            <a:lstStyle/>
            <a:p>
              <a:pPr algn="ctr"/>
              <a:endParaRPr lang="en-US" sz="2800">
                <a:solidFill>
                  <a:schemeClr val="accent2"/>
                </a:solidFill>
                <a:latin typeface="Times New Roman" pitchFamily="18" charset="0"/>
              </a:endParaRPr>
            </a:p>
          </p:txBody>
        </p:sp>
        <p:sp>
          <p:nvSpPr>
            <p:cNvPr id="6152" name="AutoShape 11"/>
            <p:cNvSpPr>
              <a:spLocks noChangeArrowheads="1"/>
            </p:cNvSpPr>
            <p:nvPr/>
          </p:nvSpPr>
          <p:spPr bwMode="auto">
            <a:xfrm>
              <a:off x="3710" y="992"/>
              <a:ext cx="1328" cy="656"/>
            </a:xfrm>
            <a:prstGeom prst="roundRect">
              <a:avLst>
                <a:gd name="adj" fmla="val 12495"/>
              </a:avLst>
            </a:prstGeom>
            <a:solidFill>
              <a:srgbClr val="CCFFCC"/>
            </a:solidFill>
            <a:ln w="25400">
              <a:solidFill>
                <a:schemeClr val="tx1"/>
              </a:solidFill>
              <a:round/>
              <a:headEnd/>
              <a:tailEnd/>
            </a:ln>
          </p:spPr>
          <p:txBody>
            <a:bodyPr wrap="none" anchor="ctr"/>
            <a:lstStyle/>
            <a:p>
              <a:pPr algn="ctr"/>
              <a:r>
                <a:rPr lang="en-US" sz="2800" b="1"/>
                <a:t>Quantity</a:t>
              </a:r>
              <a:br>
                <a:rPr lang="en-US" sz="2800" b="1"/>
              </a:br>
              <a:r>
                <a:rPr lang="en-US" sz="2800" b="1"/>
                <a:t>Standards</a:t>
              </a:r>
            </a:p>
          </p:txBody>
        </p:sp>
        <p:sp>
          <p:nvSpPr>
            <p:cNvPr id="6153" name="Rectangle 12"/>
            <p:cNvSpPr>
              <a:spLocks noChangeArrowheads="1"/>
            </p:cNvSpPr>
            <p:nvPr/>
          </p:nvSpPr>
          <p:spPr bwMode="auto">
            <a:xfrm>
              <a:off x="3159" y="2187"/>
              <a:ext cx="2455"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400" b="1"/>
                <a:t>The quantity is </a:t>
              </a:r>
              <a:br>
                <a:rPr lang="en-US" sz="2400" b="1"/>
              </a:br>
              <a:r>
                <a:rPr lang="en-US" sz="2400" b="1"/>
                <a:t>the activity in the allocation base for   predetermined overhead.</a:t>
              </a:r>
            </a:p>
          </p:txBody>
        </p:sp>
        <p:sp>
          <p:nvSpPr>
            <p:cNvPr id="6154" name="Line 13"/>
            <p:cNvSpPr>
              <a:spLocks noChangeShapeType="1"/>
            </p:cNvSpPr>
            <p:nvPr/>
          </p:nvSpPr>
          <p:spPr bwMode="auto">
            <a:xfrm>
              <a:off x="4374" y="1668"/>
              <a:ext cx="0" cy="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6146" name="Object 2"/>
            <p:cNvGraphicFramePr>
              <a:graphicFrameLocks noChangeAspect="1"/>
            </p:cNvGraphicFramePr>
            <p:nvPr/>
          </p:nvGraphicFramePr>
          <p:xfrm>
            <a:off x="3888" y="3168"/>
            <a:ext cx="1104" cy="703"/>
          </p:xfrm>
          <a:graphic>
            <a:graphicData uri="http://schemas.openxmlformats.org/presentationml/2006/ole">
              <mc:AlternateContent xmlns:mc="http://schemas.openxmlformats.org/markup-compatibility/2006">
                <mc:Choice xmlns:v="urn:schemas-microsoft-com:vml" Requires="v">
                  <p:oleObj spid="_x0000_s6173" name="Clip" r:id="rId6" imgW="3657600" imgH="2640600" progId="MS_ClipArt_Gallery.5">
                    <p:embed/>
                  </p:oleObj>
                </mc:Choice>
                <mc:Fallback>
                  <p:oleObj name="Clip" r:id="rId6" imgW="3657600" imgH="2640600" progId="MS_ClipArt_Gallery.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8" y="3168"/>
                          <a:ext cx="1104" cy="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77883701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2" presetClass="entr" presetSubtype="1"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noFill/>
        </p:spPr>
        <p:txBody>
          <a:bodyPr lIns="90488" tIns="44450" rIns="90488" bIns="44450"/>
          <a:lstStyle/>
          <a:p>
            <a:r>
              <a:rPr lang="en-US" smtClean="0">
                <a:latin typeface="Arial" charset="0"/>
                <a:cs typeface="Arial" charset="0"/>
              </a:rPr>
              <a:t>Price and Quantity Standards</a:t>
            </a:r>
          </a:p>
        </p:txBody>
      </p:sp>
      <p:sp>
        <p:nvSpPr>
          <p:cNvPr id="66563" name="AutoShape 3"/>
          <p:cNvSpPr>
            <a:spLocks noChangeArrowheads="1"/>
          </p:cNvSpPr>
          <p:nvPr/>
        </p:nvSpPr>
        <p:spPr bwMode="auto">
          <a:xfrm>
            <a:off x="1036638" y="1524000"/>
            <a:ext cx="7094537" cy="1066800"/>
          </a:xfrm>
          <a:prstGeom prst="roundRect">
            <a:avLst>
              <a:gd name="adj" fmla="val 16667"/>
            </a:avLst>
          </a:prstGeom>
          <a:solidFill>
            <a:srgbClr val="CCECFF"/>
          </a:solidFill>
          <a:ln w="28575">
            <a:solidFill>
              <a:schemeClr val="tx1"/>
            </a:solidFill>
            <a:round/>
            <a:headEnd/>
            <a:tailEnd/>
          </a:ln>
        </p:spPr>
        <p:txBody>
          <a:bodyPr>
            <a:spAutoFit/>
          </a:bodyPr>
          <a:lstStyle/>
          <a:p>
            <a:pPr algn="ctr">
              <a:spcBef>
                <a:spcPct val="50000"/>
              </a:spcBef>
            </a:pPr>
            <a:r>
              <a:rPr lang="en-US" sz="2800" b="1">
                <a:cs typeface="Times New Roman" pitchFamily="18" charset="0"/>
              </a:rPr>
              <a:t>Price and quantity standards are determined separately for two reasons:</a:t>
            </a:r>
          </a:p>
        </p:txBody>
      </p:sp>
      <p:grpSp>
        <p:nvGrpSpPr>
          <p:cNvPr id="2" name="Group 4"/>
          <p:cNvGrpSpPr>
            <a:grpSpLocks/>
          </p:cNvGrpSpPr>
          <p:nvPr/>
        </p:nvGrpSpPr>
        <p:grpSpPr bwMode="auto">
          <a:xfrm>
            <a:off x="508000" y="2608263"/>
            <a:ext cx="8153400" cy="1887537"/>
            <a:chOff x="320" y="1643"/>
            <a:chExt cx="5136" cy="1189"/>
          </a:xfrm>
        </p:grpSpPr>
        <p:sp>
          <p:nvSpPr>
            <p:cNvPr id="683013" name="Text Box 5"/>
            <p:cNvSpPr txBox="1">
              <a:spLocks noChangeArrowheads="1"/>
            </p:cNvSpPr>
            <p:nvPr/>
          </p:nvSpPr>
          <p:spPr bwMode="auto">
            <a:xfrm>
              <a:off x="320" y="2066"/>
              <a:ext cx="5136" cy="766"/>
            </a:xfrm>
            <a:prstGeom prst="rect">
              <a:avLst/>
            </a:prstGeom>
            <a:solidFill>
              <a:srgbClr val="FFFF99"/>
            </a:solidFill>
            <a:ln w="28575">
              <a:solidFill>
                <a:schemeClr val="tx1"/>
              </a:solidFill>
              <a:miter lim="800000"/>
              <a:headEnd/>
              <a:tailEnd/>
            </a:ln>
            <a:effectLst>
              <a:outerShdw dist="38100" dir="2700000" algn="ctr" rotWithShape="0">
                <a:schemeClr val="tx1"/>
              </a:outerShdw>
            </a:effectLst>
          </p:spPr>
          <p:txBody>
            <a:bodyPr>
              <a:spAutoFit/>
            </a:bodyPr>
            <a:lstStyle/>
            <a:p>
              <a:pPr>
                <a:spcBef>
                  <a:spcPct val="30000"/>
                </a:spcBef>
                <a:buFont typeface="Wingdings" pitchFamily="2" charset="2"/>
                <a:buChar char=""/>
                <a:defRPr/>
              </a:pPr>
              <a:r>
                <a:rPr lang="en-US" sz="2400">
                  <a:cs typeface="Times New Roman" pitchFamily="18" charset="0"/>
                  <a:sym typeface="Wingdings" pitchFamily="2" charset="2"/>
                </a:rPr>
                <a:t> The purchasing manager is responsible for raw</a:t>
              </a:r>
              <a:br>
                <a:rPr lang="en-US" sz="2400">
                  <a:cs typeface="Times New Roman" pitchFamily="18" charset="0"/>
                  <a:sym typeface="Wingdings" pitchFamily="2" charset="2"/>
                </a:rPr>
              </a:br>
              <a:r>
                <a:rPr lang="en-US" sz="2400">
                  <a:cs typeface="Times New Roman" pitchFamily="18" charset="0"/>
                  <a:sym typeface="Wingdings" pitchFamily="2" charset="2"/>
                </a:rPr>
                <a:t>     material purchase prices and the production manager</a:t>
              </a:r>
              <a:br>
                <a:rPr lang="en-US" sz="2400">
                  <a:cs typeface="Times New Roman" pitchFamily="18" charset="0"/>
                  <a:sym typeface="Wingdings" pitchFamily="2" charset="2"/>
                </a:rPr>
              </a:br>
              <a:r>
                <a:rPr lang="en-US" sz="2400">
                  <a:cs typeface="Times New Roman" pitchFamily="18" charset="0"/>
                  <a:sym typeface="Wingdings" pitchFamily="2" charset="2"/>
                </a:rPr>
                <a:t>     is responsible for the quantity of raw material used.</a:t>
              </a:r>
              <a:endParaRPr lang="en-US" sz="2400"/>
            </a:p>
          </p:txBody>
        </p:sp>
        <p:cxnSp>
          <p:nvCxnSpPr>
            <p:cNvPr id="66569" name="AutoShape 6"/>
            <p:cNvCxnSpPr>
              <a:cxnSpLocks noChangeShapeType="1"/>
              <a:stCxn id="66563" idx="2"/>
              <a:endCxn id="683013" idx="0"/>
            </p:cNvCxnSpPr>
            <p:nvPr/>
          </p:nvCxnSpPr>
          <p:spPr bwMode="auto">
            <a:xfrm>
              <a:off x="2888" y="1643"/>
              <a:ext cx="0" cy="414"/>
            </a:xfrm>
            <a:prstGeom prst="straightConnector1">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3" name="Group 7"/>
          <p:cNvGrpSpPr>
            <a:grpSpLocks/>
          </p:cNvGrpSpPr>
          <p:nvPr/>
        </p:nvGrpSpPr>
        <p:grpSpPr bwMode="auto">
          <a:xfrm>
            <a:off x="508000" y="4510088"/>
            <a:ext cx="8153400" cy="1890712"/>
            <a:chOff x="320" y="2841"/>
            <a:chExt cx="5136" cy="1191"/>
          </a:xfrm>
        </p:grpSpPr>
        <p:sp>
          <p:nvSpPr>
            <p:cNvPr id="683016" name="Text Box 8"/>
            <p:cNvSpPr txBox="1">
              <a:spLocks noChangeArrowheads="1"/>
            </p:cNvSpPr>
            <p:nvPr/>
          </p:nvSpPr>
          <p:spPr bwMode="auto">
            <a:xfrm>
              <a:off x="320" y="3266"/>
              <a:ext cx="5136" cy="766"/>
            </a:xfrm>
            <a:prstGeom prst="rect">
              <a:avLst/>
            </a:prstGeom>
            <a:solidFill>
              <a:srgbClr val="FFCCFF"/>
            </a:solidFill>
            <a:ln w="28575">
              <a:solidFill>
                <a:schemeClr val="tx1"/>
              </a:solidFill>
              <a:miter lim="800000"/>
              <a:headEnd/>
              <a:tailEnd/>
            </a:ln>
            <a:effectLst>
              <a:outerShdw dist="38100" dir="2700000" algn="ctr" rotWithShape="0">
                <a:schemeClr val="tx1"/>
              </a:outerShdw>
            </a:effectLst>
          </p:spPr>
          <p:txBody>
            <a:bodyPr>
              <a:spAutoFit/>
            </a:bodyPr>
            <a:lstStyle/>
            <a:p>
              <a:pPr>
                <a:spcBef>
                  <a:spcPct val="30000"/>
                </a:spcBef>
                <a:buFont typeface="Wingdings" pitchFamily="2" charset="2"/>
                <a:buChar char=""/>
                <a:defRPr/>
              </a:pPr>
              <a:r>
                <a:rPr lang="en-US" sz="2400">
                  <a:cs typeface="Times New Roman" pitchFamily="18" charset="0"/>
                  <a:sym typeface="Wingdings" pitchFamily="2" charset="2"/>
                </a:rPr>
                <a:t> The buying and using activities occur at different times.</a:t>
              </a:r>
              <a:br>
                <a:rPr lang="en-US" sz="2400">
                  <a:cs typeface="Times New Roman" pitchFamily="18" charset="0"/>
                  <a:sym typeface="Wingdings" pitchFamily="2" charset="2"/>
                </a:rPr>
              </a:br>
              <a:r>
                <a:rPr lang="en-US" sz="2400">
                  <a:cs typeface="Times New Roman" pitchFamily="18" charset="0"/>
                  <a:sym typeface="Wingdings" pitchFamily="2" charset="2"/>
                </a:rPr>
                <a:t>    Raw material purchases may be held in inventory for a</a:t>
              </a:r>
              <a:br>
                <a:rPr lang="en-US" sz="2400">
                  <a:cs typeface="Times New Roman" pitchFamily="18" charset="0"/>
                  <a:sym typeface="Wingdings" pitchFamily="2" charset="2"/>
                </a:rPr>
              </a:br>
              <a:r>
                <a:rPr lang="en-US" sz="2400">
                  <a:cs typeface="Times New Roman" pitchFamily="18" charset="0"/>
                  <a:sym typeface="Wingdings" pitchFamily="2" charset="2"/>
                </a:rPr>
                <a:t>    period of time before being used in production. </a:t>
              </a:r>
              <a:endParaRPr lang="en-US" sz="2400"/>
            </a:p>
          </p:txBody>
        </p:sp>
        <p:cxnSp>
          <p:nvCxnSpPr>
            <p:cNvPr id="66567" name="AutoShape 9"/>
            <p:cNvCxnSpPr>
              <a:cxnSpLocks noChangeShapeType="1"/>
              <a:stCxn id="683013" idx="2"/>
              <a:endCxn id="683016" idx="0"/>
            </p:cNvCxnSpPr>
            <p:nvPr/>
          </p:nvCxnSpPr>
          <p:spPr bwMode="auto">
            <a:xfrm>
              <a:off x="2888" y="2841"/>
              <a:ext cx="0" cy="416"/>
            </a:xfrm>
            <a:prstGeom prst="straightConnector1">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801844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nodeType="afterGroup">
                            <p:stCondLst>
                              <p:cond delay="500"/>
                            </p:stCondLst>
                            <p:childTnLst>
                              <p:par>
                                <p:cTn id="9" presetID="12" presetClass="entr" presetSubtype="1" fill="hold"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ChangeArrowheads="1"/>
          </p:cNvSpPr>
          <p:nvPr>
            <p:ph type="title"/>
          </p:nvPr>
        </p:nvSpPr>
        <p:spPr>
          <a:noFill/>
        </p:spPr>
        <p:txBody>
          <a:bodyPr lIns="90488" tIns="44450" rIns="90488" bIns="44450">
            <a:normAutofit fontScale="90000"/>
          </a:bodyPr>
          <a:lstStyle/>
          <a:p>
            <a:pPr>
              <a:lnSpc>
                <a:spcPct val="90000"/>
              </a:lnSpc>
            </a:pPr>
            <a:r>
              <a:rPr lang="en-US" smtClean="0">
                <a:latin typeface="Arial" charset="0"/>
                <a:cs typeface="Arial" charset="0"/>
              </a:rPr>
              <a:t>A General Model for Variance Analysis</a:t>
            </a:r>
          </a:p>
        </p:txBody>
      </p:sp>
      <p:sp>
        <p:nvSpPr>
          <p:cNvPr id="67587" name="AutoShape 1027" descr="Bouquet"/>
          <p:cNvSpPr>
            <a:spLocks noChangeArrowheads="1"/>
          </p:cNvSpPr>
          <p:nvPr/>
        </p:nvSpPr>
        <p:spPr bwMode="auto">
          <a:xfrm>
            <a:off x="1781175" y="1619250"/>
            <a:ext cx="5591175" cy="1104900"/>
          </a:xfrm>
          <a:prstGeom prst="roundRect">
            <a:avLst>
              <a:gd name="adj" fmla="val 12495"/>
            </a:avLst>
          </a:prstGeom>
          <a:blipFill dpi="0" rotWithShape="0">
            <a:blip r:embed="rId3"/>
            <a:srcRect/>
            <a:tile tx="0" ty="0" sx="100000" sy="100000" flip="none" algn="tl"/>
          </a:blipFill>
          <a:ln w="38100" cmpd="dbl">
            <a:solidFill>
              <a:schemeClr val="tx1"/>
            </a:solidFill>
            <a:round/>
            <a:headEnd/>
            <a:tailEnd/>
          </a:ln>
        </p:spPr>
        <p:txBody>
          <a:bodyPr wrap="none" anchor="ctr"/>
          <a:lstStyle/>
          <a:p>
            <a:endParaRPr lang="en-US"/>
          </a:p>
        </p:txBody>
      </p:sp>
      <p:sp>
        <p:nvSpPr>
          <p:cNvPr id="67588" name="Rectangle 1028" descr="Bouquet"/>
          <p:cNvSpPr>
            <a:spLocks noChangeArrowheads="1"/>
          </p:cNvSpPr>
          <p:nvPr/>
        </p:nvSpPr>
        <p:spPr bwMode="auto">
          <a:xfrm>
            <a:off x="2451100" y="1908175"/>
            <a:ext cx="4232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lnSpc>
                <a:spcPct val="90000"/>
              </a:lnSpc>
              <a:spcBef>
                <a:spcPct val="45000"/>
              </a:spcBef>
            </a:pPr>
            <a:r>
              <a:rPr lang="en-US" sz="3200" b="1">
                <a:solidFill>
                  <a:schemeClr val="tx2"/>
                </a:solidFill>
              </a:rPr>
              <a:t>Variance Analysis</a:t>
            </a:r>
          </a:p>
        </p:txBody>
      </p:sp>
      <p:grpSp>
        <p:nvGrpSpPr>
          <p:cNvPr id="2" name="Group 1029"/>
          <p:cNvGrpSpPr>
            <a:grpSpLocks/>
          </p:cNvGrpSpPr>
          <p:nvPr/>
        </p:nvGrpSpPr>
        <p:grpSpPr bwMode="auto">
          <a:xfrm>
            <a:off x="444500" y="2730500"/>
            <a:ext cx="3543300" cy="3433763"/>
            <a:chOff x="280" y="1720"/>
            <a:chExt cx="2232" cy="2163"/>
          </a:xfrm>
        </p:grpSpPr>
        <p:grpSp>
          <p:nvGrpSpPr>
            <p:cNvPr id="67601" name="Group 1030"/>
            <p:cNvGrpSpPr>
              <a:grpSpLocks/>
            </p:cNvGrpSpPr>
            <p:nvPr/>
          </p:nvGrpSpPr>
          <p:grpSpPr bwMode="auto">
            <a:xfrm>
              <a:off x="520" y="2124"/>
              <a:ext cx="1752" cy="456"/>
              <a:chOff x="600" y="2124"/>
              <a:chExt cx="1752" cy="456"/>
            </a:xfrm>
          </p:grpSpPr>
          <p:grpSp>
            <p:nvGrpSpPr>
              <p:cNvPr id="67607" name="Group 1031"/>
              <p:cNvGrpSpPr>
                <a:grpSpLocks/>
              </p:cNvGrpSpPr>
              <p:nvPr/>
            </p:nvGrpSpPr>
            <p:grpSpPr bwMode="auto">
              <a:xfrm>
                <a:off x="600" y="2124"/>
                <a:ext cx="1752" cy="456"/>
                <a:chOff x="492" y="2124"/>
                <a:chExt cx="1752" cy="456"/>
              </a:xfrm>
            </p:grpSpPr>
            <p:sp>
              <p:nvSpPr>
                <p:cNvPr id="67609" name="Rectangle 1032"/>
                <p:cNvSpPr>
                  <a:spLocks noChangeArrowheads="1"/>
                </p:cNvSpPr>
                <p:nvPr/>
              </p:nvSpPr>
              <p:spPr bwMode="auto">
                <a:xfrm>
                  <a:off x="517" y="2144"/>
                  <a:ext cx="1702" cy="416"/>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7610" name="AutoShape 1033"/>
                <p:cNvSpPr>
                  <a:spLocks noChangeArrowheads="1"/>
                </p:cNvSpPr>
                <p:nvPr/>
              </p:nvSpPr>
              <p:spPr bwMode="auto">
                <a:xfrm>
                  <a:off x="492" y="2124"/>
                  <a:ext cx="1752" cy="456"/>
                </a:xfrm>
                <a:prstGeom prst="roundRect">
                  <a:avLst>
                    <a:gd name="adj" fmla="val 12495"/>
                  </a:avLst>
                </a:prstGeom>
                <a:solidFill>
                  <a:srgbClr val="CCFFFF"/>
                </a:solidFill>
                <a:ln w="38100" cmpd="dbl">
                  <a:solidFill>
                    <a:schemeClr val="tx1"/>
                  </a:solidFill>
                  <a:round/>
                  <a:headEnd/>
                  <a:tailEnd/>
                </a:ln>
              </p:spPr>
              <p:txBody>
                <a:bodyPr wrap="none" anchor="ctr"/>
                <a:lstStyle/>
                <a:p>
                  <a:endParaRPr lang="en-US"/>
                </a:p>
              </p:txBody>
            </p:sp>
          </p:grpSp>
          <p:sp>
            <p:nvSpPr>
              <p:cNvPr id="67608" name="Rectangle 1034"/>
              <p:cNvSpPr>
                <a:spLocks noChangeArrowheads="1"/>
              </p:cNvSpPr>
              <p:nvPr/>
            </p:nvSpPr>
            <p:spPr bwMode="auto">
              <a:xfrm>
                <a:off x="746" y="2198"/>
                <a:ext cx="146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600">
                    <a:solidFill>
                      <a:schemeClr val="tx2"/>
                    </a:solidFill>
                  </a:rPr>
                  <a:t>Price Variance</a:t>
                </a:r>
              </a:p>
            </p:txBody>
          </p:sp>
        </p:grpSp>
        <p:grpSp>
          <p:nvGrpSpPr>
            <p:cNvPr id="67602" name="Group 1035"/>
            <p:cNvGrpSpPr>
              <a:grpSpLocks/>
            </p:cNvGrpSpPr>
            <p:nvPr/>
          </p:nvGrpSpPr>
          <p:grpSpPr bwMode="auto">
            <a:xfrm>
              <a:off x="280" y="2971"/>
              <a:ext cx="2232" cy="912"/>
              <a:chOff x="360" y="2971"/>
              <a:chExt cx="2232" cy="912"/>
            </a:xfrm>
          </p:grpSpPr>
          <p:sp>
            <p:nvSpPr>
              <p:cNvPr id="67605" name="AutoShape 1036"/>
              <p:cNvSpPr>
                <a:spLocks noChangeArrowheads="1"/>
              </p:cNvSpPr>
              <p:nvPr/>
            </p:nvSpPr>
            <p:spPr bwMode="auto">
              <a:xfrm>
                <a:off x="360" y="2971"/>
                <a:ext cx="2232" cy="912"/>
              </a:xfrm>
              <a:prstGeom prst="roundRect">
                <a:avLst>
                  <a:gd name="adj" fmla="val 12495"/>
                </a:avLst>
              </a:prstGeom>
              <a:solidFill>
                <a:srgbClr val="009900"/>
              </a:solidFill>
              <a:ln w="38100" cmpd="dbl">
                <a:solidFill>
                  <a:schemeClr val="tx1"/>
                </a:solidFill>
                <a:round/>
                <a:headEnd/>
                <a:tailEnd/>
              </a:ln>
            </p:spPr>
            <p:txBody>
              <a:bodyPr wrap="none" anchor="ctr"/>
              <a:lstStyle/>
              <a:p>
                <a:endParaRPr lang="en-US"/>
              </a:p>
            </p:txBody>
          </p:sp>
          <p:sp>
            <p:nvSpPr>
              <p:cNvPr id="53270" name="Rectangle 1037"/>
              <p:cNvSpPr>
                <a:spLocks noChangeArrowheads="1"/>
              </p:cNvSpPr>
              <p:nvPr/>
            </p:nvSpPr>
            <p:spPr bwMode="auto">
              <a:xfrm>
                <a:off x="527" y="3054"/>
                <a:ext cx="1893" cy="754"/>
              </a:xfrm>
              <a:prstGeom prst="rect">
                <a:avLst/>
              </a:prstGeom>
              <a:noFill/>
              <a:ln w="12700">
                <a:noFill/>
                <a:miter lim="800000"/>
                <a:headEnd/>
                <a:tailEnd/>
              </a:ln>
            </p:spPr>
            <p:txBody>
              <a:bodyPr wrap="none" lIns="90488" tIns="44450" rIns="90488" bIns="44450">
                <a:spAutoFit/>
              </a:bodyPr>
              <a:lstStyle/>
              <a:p>
                <a:pPr algn="ctr">
                  <a:defRPr/>
                </a:pPr>
                <a:r>
                  <a:rPr lang="en-US" sz="2400" b="1" dirty="0">
                    <a:solidFill>
                      <a:srgbClr val="FFFFFF"/>
                    </a:solidFill>
                    <a:effectLst>
                      <a:outerShdw blurRad="38100" dist="38100" dir="2700000" algn="tl">
                        <a:srgbClr val="000000">
                          <a:alpha val="43137"/>
                        </a:srgbClr>
                      </a:outerShdw>
                    </a:effectLst>
                  </a:rPr>
                  <a:t>Difference between</a:t>
                </a:r>
                <a:br>
                  <a:rPr lang="en-US" sz="2400" b="1" dirty="0">
                    <a:solidFill>
                      <a:srgbClr val="FFFFFF"/>
                    </a:solidFill>
                    <a:effectLst>
                      <a:outerShdw blurRad="38100" dist="38100" dir="2700000" algn="tl">
                        <a:srgbClr val="000000">
                          <a:alpha val="43137"/>
                        </a:srgbClr>
                      </a:outerShdw>
                    </a:effectLst>
                  </a:rPr>
                </a:br>
                <a:r>
                  <a:rPr lang="en-US" sz="2400" b="1" dirty="0">
                    <a:solidFill>
                      <a:srgbClr val="FFFFFF"/>
                    </a:solidFill>
                    <a:effectLst>
                      <a:outerShdw blurRad="38100" dist="38100" dir="2700000" algn="tl">
                        <a:srgbClr val="000000">
                          <a:alpha val="43137"/>
                        </a:srgbClr>
                      </a:outerShdw>
                    </a:effectLst>
                  </a:rPr>
                  <a:t>actual price and </a:t>
                </a:r>
                <a:br>
                  <a:rPr lang="en-US" sz="2400" b="1" dirty="0">
                    <a:solidFill>
                      <a:srgbClr val="FFFFFF"/>
                    </a:solidFill>
                    <a:effectLst>
                      <a:outerShdw blurRad="38100" dist="38100" dir="2700000" algn="tl">
                        <a:srgbClr val="000000">
                          <a:alpha val="43137"/>
                        </a:srgbClr>
                      </a:outerShdw>
                    </a:effectLst>
                  </a:rPr>
                </a:br>
                <a:r>
                  <a:rPr lang="en-US" sz="2400" b="1" dirty="0">
                    <a:solidFill>
                      <a:srgbClr val="FFFFFF"/>
                    </a:solidFill>
                    <a:effectLst>
                      <a:outerShdw blurRad="38100" dist="38100" dir="2700000" algn="tl">
                        <a:srgbClr val="000000">
                          <a:alpha val="43137"/>
                        </a:srgbClr>
                      </a:outerShdw>
                    </a:effectLst>
                  </a:rPr>
                  <a:t>standard price</a:t>
                </a:r>
              </a:p>
            </p:txBody>
          </p:sp>
        </p:grpSp>
        <p:sp>
          <p:nvSpPr>
            <p:cNvPr id="67603" name="Line 1038"/>
            <p:cNvSpPr>
              <a:spLocks noChangeShapeType="1"/>
            </p:cNvSpPr>
            <p:nvPr/>
          </p:nvSpPr>
          <p:spPr bwMode="auto">
            <a:xfrm flipV="1">
              <a:off x="1396" y="1720"/>
              <a:ext cx="848" cy="4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67604" name="AutoShape 1039"/>
            <p:cNvCxnSpPr>
              <a:cxnSpLocks noChangeShapeType="1"/>
              <a:stCxn id="67610" idx="2"/>
              <a:endCxn id="67605" idx="0"/>
            </p:cNvCxnSpPr>
            <p:nvPr/>
          </p:nvCxnSpPr>
          <p:spPr bwMode="auto">
            <a:xfrm>
              <a:off x="1396" y="2592"/>
              <a:ext cx="0" cy="36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6" name="Group 1040"/>
          <p:cNvGrpSpPr>
            <a:grpSpLocks/>
          </p:cNvGrpSpPr>
          <p:nvPr/>
        </p:nvGrpSpPr>
        <p:grpSpPr bwMode="auto">
          <a:xfrm>
            <a:off x="5105400" y="2730500"/>
            <a:ext cx="3619500" cy="3441700"/>
            <a:chOff x="3216" y="1720"/>
            <a:chExt cx="2280" cy="2168"/>
          </a:xfrm>
        </p:grpSpPr>
        <p:sp>
          <p:nvSpPr>
            <p:cNvPr id="67591" name="Line 1041"/>
            <p:cNvSpPr>
              <a:spLocks noChangeShapeType="1"/>
            </p:cNvSpPr>
            <p:nvPr/>
          </p:nvSpPr>
          <p:spPr bwMode="auto">
            <a:xfrm flipH="1" flipV="1">
              <a:off x="3484" y="1720"/>
              <a:ext cx="880" cy="4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7592" name="Group 1042"/>
            <p:cNvGrpSpPr>
              <a:grpSpLocks/>
            </p:cNvGrpSpPr>
            <p:nvPr/>
          </p:nvGrpSpPr>
          <p:grpSpPr bwMode="auto">
            <a:xfrm>
              <a:off x="3467" y="2124"/>
              <a:ext cx="1772" cy="456"/>
              <a:chOff x="3635" y="2124"/>
              <a:chExt cx="1772" cy="456"/>
            </a:xfrm>
          </p:grpSpPr>
          <p:grpSp>
            <p:nvGrpSpPr>
              <p:cNvPr id="67597" name="Group 1043"/>
              <p:cNvGrpSpPr>
                <a:grpSpLocks/>
              </p:cNvGrpSpPr>
              <p:nvPr/>
            </p:nvGrpSpPr>
            <p:grpSpPr bwMode="auto">
              <a:xfrm>
                <a:off x="3648" y="2124"/>
                <a:ext cx="1752" cy="456"/>
                <a:chOff x="3540" y="2124"/>
                <a:chExt cx="1752" cy="456"/>
              </a:xfrm>
            </p:grpSpPr>
            <p:sp>
              <p:nvSpPr>
                <p:cNvPr id="67599" name="Rectangle 1044"/>
                <p:cNvSpPr>
                  <a:spLocks noChangeArrowheads="1"/>
                </p:cNvSpPr>
                <p:nvPr/>
              </p:nvSpPr>
              <p:spPr bwMode="auto">
                <a:xfrm>
                  <a:off x="3565" y="2144"/>
                  <a:ext cx="1702" cy="416"/>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7600" name="AutoShape 1045"/>
                <p:cNvSpPr>
                  <a:spLocks noChangeArrowheads="1"/>
                </p:cNvSpPr>
                <p:nvPr/>
              </p:nvSpPr>
              <p:spPr bwMode="auto">
                <a:xfrm>
                  <a:off x="3540" y="2124"/>
                  <a:ext cx="1752" cy="456"/>
                </a:xfrm>
                <a:prstGeom prst="roundRect">
                  <a:avLst>
                    <a:gd name="adj" fmla="val 12495"/>
                  </a:avLst>
                </a:prstGeom>
                <a:solidFill>
                  <a:srgbClr val="FFFFCC"/>
                </a:solidFill>
                <a:ln w="38100" cmpd="dbl">
                  <a:solidFill>
                    <a:schemeClr val="tx1"/>
                  </a:solidFill>
                  <a:round/>
                  <a:headEnd/>
                  <a:tailEnd/>
                </a:ln>
              </p:spPr>
              <p:txBody>
                <a:bodyPr wrap="none" anchor="ctr"/>
                <a:lstStyle/>
                <a:p>
                  <a:endParaRPr lang="en-US"/>
                </a:p>
              </p:txBody>
            </p:sp>
          </p:grpSp>
          <p:sp>
            <p:nvSpPr>
              <p:cNvPr id="67598" name="Rectangle 1046"/>
              <p:cNvSpPr>
                <a:spLocks noChangeArrowheads="1"/>
              </p:cNvSpPr>
              <p:nvPr/>
            </p:nvSpPr>
            <p:spPr bwMode="auto">
              <a:xfrm>
                <a:off x="3635" y="2198"/>
                <a:ext cx="177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600">
                    <a:solidFill>
                      <a:schemeClr val="tx2"/>
                    </a:solidFill>
                  </a:rPr>
                  <a:t>Quantity Variance</a:t>
                </a:r>
              </a:p>
            </p:txBody>
          </p:sp>
        </p:grpSp>
        <p:grpSp>
          <p:nvGrpSpPr>
            <p:cNvPr id="67593" name="Group 1047"/>
            <p:cNvGrpSpPr>
              <a:grpSpLocks/>
            </p:cNvGrpSpPr>
            <p:nvPr/>
          </p:nvGrpSpPr>
          <p:grpSpPr bwMode="auto">
            <a:xfrm>
              <a:off x="3216" y="2971"/>
              <a:ext cx="2280" cy="917"/>
              <a:chOff x="3384" y="2971"/>
              <a:chExt cx="2280" cy="953"/>
            </a:xfrm>
          </p:grpSpPr>
          <p:sp>
            <p:nvSpPr>
              <p:cNvPr id="67595" name="AutoShape 1048"/>
              <p:cNvSpPr>
                <a:spLocks noChangeArrowheads="1"/>
              </p:cNvSpPr>
              <p:nvPr/>
            </p:nvSpPr>
            <p:spPr bwMode="auto">
              <a:xfrm>
                <a:off x="3384" y="2971"/>
                <a:ext cx="2280" cy="953"/>
              </a:xfrm>
              <a:prstGeom prst="roundRect">
                <a:avLst>
                  <a:gd name="adj" fmla="val 12495"/>
                </a:avLst>
              </a:prstGeom>
              <a:solidFill>
                <a:srgbClr val="CC3300"/>
              </a:solidFill>
              <a:ln w="38100" cmpd="dbl">
                <a:solidFill>
                  <a:schemeClr val="tx1"/>
                </a:solidFill>
                <a:round/>
                <a:headEnd/>
                <a:tailEnd/>
              </a:ln>
            </p:spPr>
            <p:txBody>
              <a:bodyPr wrap="none" anchor="ctr"/>
              <a:lstStyle/>
              <a:p>
                <a:endParaRPr lang="en-US"/>
              </a:p>
            </p:txBody>
          </p:sp>
          <p:sp>
            <p:nvSpPr>
              <p:cNvPr id="53260" name="Rectangle 1049"/>
              <p:cNvSpPr>
                <a:spLocks noChangeArrowheads="1"/>
              </p:cNvSpPr>
              <p:nvPr/>
            </p:nvSpPr>
            <p:spPr bwMode="auto">
              <a:xfrm>
                <a:off x="3584" y="3059"/>
                <a:ext cx="1893" cy="784"/>
              </a:xfrm>
              <a:prstGeom prst="rect">
                <a:avLst/>
              </a:prstGeom>
              <a:noFill/>
              <a:ln w="12700">
                <a:noFill/>
                <a:miter lim="800000"/>
                <a:headEnd/>
                <a:tailEnd/>
              </a:ln>
            </p:spPr>
            <p:txBody>
              <a:bodyPr wrap="none" lIns="90488" tIns="44450" rIns="90488" bIns="44450">
                <a:spAutoFit/>
              </a:bodyPr>
              <a:lstStyle/>
              <a:p>
                <a:pPr algn="ctr">
                  <a:defRPr/>
                </a:pPr>
                <a:r>
                  <a:rPr lang="en-US" sz="2400" b="1" dirty="0">
                    <a:solidFill>
                      <a:srgbClr val="FFFFFF"/>
                    </a:solidFill>
                    <a:effectLst>
                      <a:outerShdw blurRad="38100" dist="38100" dir="2700000" algn="tl">
                        <a:srgbClr val="000000">
                          <a:alpha val="43137"/>
                        </a:srgbClr>
                      </a:outerShdw>
                    </a:effectLst>
                  </a:rPr>
                  <a:t>Difference between</a:t>
                </a:r>
                <a:br>
                  <a:rPr lang="en-US" sz="2400" b="1" dirty="0">
                    <a:solidFill>
                      <a:srgbClr val="FFFFFF"/>
                    </a:solidFill>
                    <a:effectLst>
                      <a:outerShdw blurRad="38100" dist="38100" dir="2700000" algn="tl">
                        <a:srgbClr val="000000">
                          <a:alpha val="43137"/>
                        </a:srgbClr>
                      </a:outerShdw>
                    </a:effectLst>
                  </a:rPr>
                </a:br>
                <a:r>
                  <a:rPr lang="en-US" sz="2400" b="1" dirty="0">
                    <a:solidFill>
                      <a:srgbClr val="FFFFFF"/>
                    </a:solidFill>
                    <a:effectLst>
                      <a:outerShdw blurRad="38100" dist="38100" dir="2700000" algn="tl">
                        <a:srgbClr val="000000">
                          <a:alpha val="43137"/>
                        </a:srgbClr>
                      </a:outerShdw>
                    </a:effectLst>
                  </a:rPr>
                  <a:t>actual quantity and</a:t>
                </a:r>
                <a:br>
                  <a:rPr lang="en-US" sz="2400" b="1" dirty="0">
                    <a:solidFill>
                      <a:srgbClr val="FFFFFF"/>
                    </a:solidFill>
                    <a:effectLst>
                      <a:outerShdw blurRad="38100" dist="38100" dir="2700000" algn="tl">
                        <a:srgbClr val="000000">
                          <a:alpha val="43137"/>
                        </a:srgbClr>
                      </a:outerShdw>
                    </a:effectLst>
                  </a:rPr>
                </a:br>
                <a:r>
                  <a:rPr lang="en-US" sz="2400" b="1" dirty="0">
                    <a:solidFill>
                      <a:srgbClr val="FFFFFF"/>
                    </a:solidFill>
                    <a:effectLst>
                      <a:outerShdw blurRad="38100" dist="38100" dir="2700000" algn="tl">
                        <a:srgbClr val="000000">
                          <a:alpha val="43137"/>
                        </a:srgbClr>
                      </a:outerShdw>
                    </a:effectLst>
                  </a:rPr>
                  <a:t>standard quantity</a:t>
                </a:r>
              </a:p>
            </p:txBody>
          </p:sp>
        </p:grpSp>
        <p:cxnSp>
          <p:nvCxnSpPr>
            <p:cNvPr id="67594" name="AutoShape 1050"/>
            <p:cNvCxnSpPr>
              <a:cxnSpLocks noChangeShapeType="1"/>
              <a:stCxn id="67600" idx="2"/>
              <a:endCxn id="67595" idx="0"/>
            </p:cNvCxnSpPr>
            <p:nvPr/>
          </p:nvCxnSpPr>
          <p:spPr bwMode="auto">
            <a:xfrm>
              <a:off x="4356" y="2592"/>
              <a:ext cx="0" cy="36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43029835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nodeType="afterGroup">
                            <p:stCondLst>
                              <p:cond delay="500"/>
                            </p:stCondLst>
                            <p:childTnLst>
                              <p:par>
                                <p:cTn id="9" presetID="18" presetClass="entr" presetSubtype="6"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descr="Bouquet"/>
          <p:cNvSpPr>
            <a:spLocks noChangeArrowheads="1"/>
          </p:cNvSpPr>
          <p:nvPr/>
        </p:nvSpPr>
        <p:spPr bwMode="auto">
          <a:xfrm>
            <a:off x="1781175" y="1619250"/>
            <a:ext cx="5591175" cy="1104900"/>
          </a:xfrm>
          <a:prstGeom prst="roundRect">
            <a:avLst>
              <a:gd name="adj" fmla="val 12495"/>
            </a:avLst>
          </a:prstGeom>
          <a:blipFill dpi="0" rotWithShape="0">
            <a:blip r:embed="rId3"/>
            <a:srcRect/>
            <a:tile tx="0" ty="0" sx="100000" sy="100000" flip="none" algn="tl"/>
          </a:blipFill>
          <a:ln w="38100" cmpd="dbl">
            <a:solidFill>
              <a:schemeClr val="tx1"/>
            </a:solidFill>
            <a:round/>
            <a:headEnd/>
            <a:tailEnd/>
          </a:ln>
        </p:spPr>
        <p:txBody>
          <a:bodyPr wrap="none" anchor="ctr"/>
          <a:lstStyle/>
          <a:p>
            <a:endParaRPr lang="en-US"/>
          </a:p>
        </p:txBody>
      </p:sp>
      <p:sp>
        <p:nvSpPr>
          <p:cNvPr id="68611" name="Rectangle 3" descr="Bouquet"/>
          <p:cNvSpPr>
            <a:spLocks noChangeArrowheads="1"/>
          </p:cNvSpPr>
          <p:nvPr/>
        </p:nvSpPr>
        <p:spPr bwMode="auto">
          <a:xfrm>
            <a:off x="2451100" y="1908175"/>
            <a:ext cx="4232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lnSpc>
                <a:spcPct val="90000"/>
              </a:lnSpc>
              <a:spcBef>
                <a:spcPct val="45000"/>
              </a:spcBef>
            </a:pPr>
            <a:r>
              <a:rPr lang="en-US" sz="3200" b="1">
                <a:solidFill>
                  <a:schemeClr val="tx2"/>
                </a:solidFill>
              </a:rPr>
              <a:t>Variance Analysis</a:t>
            </a:r>
          </a:p>
        </p:txBody>
      </p:sp>
      <p:grpSp>
        <p:nvGrpSpPr>
          <p:cNvPr id="68612" name="Group 5"/>
          <p:cNvGrpSpPr>
            <a:grpSpLocks/>
          </p:cNvGrpSpPr>
          <p:nvPr/>
        </p:nvGrpSpPr>
        <p:grpSpPr bwMode="auto">
          <a:xfrm>
            <a:off x="825500" y="3371850"/>
            <a:ext cx="2781300" cy="723900"/>
            <a:chOff x="492" y="2124"/>
            <a:chExt cx="1752" cy="456"/>
          </a:xfrm>
        </p:grpSpPr>
        <p:sp>
          <p:nvSpPr>
            <p:cNvPr id="68628" name="Rectangle 6"/>
            <p:cNvSpPr>
              <a:spLocks noChangeArrowheads="1"/>
            </p:cNvSpPr>
            <p:nvPr/>
          </p:nvSpPr>
          <p:spPr bwMode="auto">
            <a:xfrm>
              <a:off x="517" y="2144"/>
              <a:ext cx="1702" cy="416"/>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8629" name="AutoShape 7"/>
            <p:cNvSpPr>
              <a:spLocks noChangeArrowheads="1"/>
            </p:cNvSpPr>
            <p:nvPr/>
          </p:nvSpPr>
          <p:spPr bwMode="auto">
            <a:xfrm>
              <a:off x="492" y="2124"/>
              <a:ext cx="1752" cy="456"/>
            </a:xfrm>
            <a:prstGeom prst="roundRect">
              <a:avLst>
                <a:gd name="adj" fmla="val 12495"/>
              </a:avLst>
            </a:prstGeom>
            <a:solidFill>
              <a:srgbClr val="CCFFFF"/>
            </a:solidFill>
            <a:ln w="38100" cmpd="dbl">
              <a:solidFill>
                <a:schemeClr val="tx1"/>
              </a:solidFill>
              <a:round/>
              <a:headEnd/>
              <a:tailEnd/>
            </a:ln>
          </p:spPr>
          <p:txBody>
            <a:bodyPr wrap="none" anchor="ctr"/>
            <a:lstStyle/>
            <a:p>
              <a:endParaRPr lang="en-US"/>
            </a:p>
          </p:txBody>
        </p:sp>
      </p:grpSp>
      <p:sp>
        <p:nvSpPr>
          <p:cNvPr id="68613" name="Line 9"/>
          <p:cNvSpPr>
            <a:spLocks noChangeShapeType="1"/>
          </p:cNvSpPr>
          <p:nvPr/>
        </p:nvSpPr>
        <p:spPr bwMode="auto">
          <a:xfrm flipV="1">
            <a:off x="2216150" y="2730500"/>
            <a:ext cx="1346200" cy="6350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68614" name="AutoShape 10"/>
          <p:cNvCxnSpPr>
            <a:cxnSpLocks noChangeShapeType="1"/>
            <a:stCxn id="68629" idx="2"/>
          </p:cNvCxnSpPr>
          <p:nvPr/>
        </p:nvCxnSpPr>
        <p:spPr bwMode="auto">
          <a:xfrm>
            <a:off x="2216150" y="4114800"/>
            <a:ext cx="0" cy="582613"/>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8615" name="Line 11"/>
          <p:cNvSpPr>
            <a:spLocks noChangeShapeType="1"/>
          </p:cNvSpPr>
          <p:nvPr/>
        </p:nvSpPr>
        <p:spPr bwMode="auto">
          <a:xfrm flipH="1" flipV="1">
            <a:off x="5530850" y="2730500"/>
            <a:ext cx="1397000" cy="6350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8616" name="Group 13"/>
          <p:cNvGrpSpPr>
            <a:grpSpLocks/>
          </p:cNvGrpSpPr>
          <p:nvPr/>
        </p:nvGrpSpPr>
        <p:grpSpPr bwMode="auto">
          <a:xfrm>
            <a:off x="5524500" y="3371850"/>
            <a:ext cx="2781300" cy="723900"/>
            <a:chOff x="3540" y="2124"/>
            <a:chExt cx="1752" cy="456"/>
          </a:xfrm>
        </p:grpSpPr>
        <p:sp>
          <p:nvSpPr>
            <p:cNvPr id="68626" name="Rectangle 14"/>
            <p:cNvSpPr>
              <a:spLocks noChangeArrowheads="1"/>
            </p:cNvSpPr>
            <p:nvPr/>
          </p:nvSpPr>
          <p:spPr bwMode="auto">
            <a:xfrm>
              <a:off x="3565" y="2144"/>
              <a:ext cx="1702" cy="416"/>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8627" name="AutoShape 15"/>
            <p:cNvSpPr>
              <a:spLocks noChangeArrowheads="1"/>
            </p:cNvSpPr>
            <p:nvPr/>
          </p:nvSpPr>
          <p:spPr bwMode="auto">
            <a:xfrm>
              <a:off x="3540" y="2124"/>
              <a:ext cx="1752" cy="456"/>
            </a:xfrm>
            <a:prstGeom prst="roundRect">
              <a:avLst>
                <a:gd name="adj" fmla="val 12495"/>
              </a:avLst>
            </a:prstGeom>
            <a:solidFill>
              <a:srgbClr val="FFFFCC"/>
            </a:solidFill>
            <a:ln w="38100" cmpd="dbl">
              <a:solidFill>
                <a:schemeClr val="tx1"/>
              </a:solidFill>
              <a:round/>
              <a:headEnd/>
              <a:tailEnd/>
            </a:ln>
          </p:spPr>
          <p:txBody>
            <a:bodyPr wrap="none" anchor="ctr"/>
            <a:lstStyle/>
            <a:p>
              <a:endParaRPr lang="en-US"/>
            </a:p>
          </p:txBody>
        </p:sp>
      </p:grpSp>
      <p:cxnSp>
        <p:nvCxnSpPr>
          <p:cNvPr id="68617" name="AutoShape 17"/>
          <p:cNvCxnSpPr>
            <a:cxnSpLocks noChangeShapeType="1"/>
            <a:stCxn id="68627" idx="2"/>
          </p:cNvCxnSpPr>
          <p:nvPr/>
        </p:nvCxnSpPr>
        <p:spPr bwMode="auto">
          <a:xfrm>
            <a:off x="6915150" y="4114800"/>
            <a:ext cx="0" cy="582613"/>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68618" name="Group 18"/>
          <p:cNvGrpSpPr>
            <a:grpSpLocks/>
          </p:cNvGrpSpPr>
          <p:nvPr/>
        </p:nvGrpSpPr>
        <p:grpSpPr bwMode="auto">
          <a:xfrm>
            <a:off x="317500" y="4724400"/>
            <a:ext cx="3797300" cy="1447800"/>
            <a:chOff x="360" y="2971"/>
            <a:chExt cx="2232" cy="912"/>
          </a:xfrm>
        </p:grpSpPr>
        <p:sp>
          <p:nvSpPr>
            <p:cNvPr id="54286" name="AutoShape 19"/>
            <p:cNvSpPr>
              <a:spLocks noChangeArrowheads="1"/>
            </p:cNvSpPr>
            <p:nvPr/>
          </p:nvSpPr>
          <p:spPr bwMode="auto">
            <a:xfrm>
              <a:off x="360" y="2971"/>
              <a:ext cx="2232" cy="912"/>
            </a:xfrm>
            <a:prstGeom prst="roundRect">
              <a:avLst>
                <a:gd name="adj" fmla="val 12495"/>
              </a:avLst>
            </a:prstGeom>
            <a:solidFill>
              <a:schemeClr val="accent5">
                <a:lumMod val="50000"/>
              </a:schemeClr>
            </a:solidFill>
            <a:ln w="38100" cmpd="dbl">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endParaRPr>
            </a:p>
          </p:txBody>
        </p:sp>
        <p:sp>
          <p:nvSpPr>
            <p:cNvPr id="68625" name="Rectangle 20"/>
            <p:cNvSpPr>
              <a:spLocks noChangeArrowheads="1"/>
            </p:cNvSpPr>
            <p:nvPr/>
          </p:nvSpPr>
          <p:spPr bwMode="auto">
            <a:xfrm>
              <a:off x="454" y="3054"/>
              <a:ext cx="2040"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2400">
                  <a:solidFill>
                    <a:srgbClr val="FFFFFF"/>
                  </a:solidFill>
                </a:rPr>
                <a:t>Materials price variance</a:t>
              </a:r>
              <a:br>
                <a:rPr lang="en-US" sz="2400">
                  <a:solidFill>
                    <a:srgbClr val="FFFFFF"/>
                  </a:solidFill>
                </a:rPr>
              </a:br>
              <a:r>
                <a:rPr lang="en-US" sz="2400">
                  <a:solidFill>
                    <a:srgbClr val="FFFFFF"/>
                  </a:solidFill>
                </a:rPr>
                <a:t>Labor rate variance</a:t>
              </a:r>
              <a:br>
                <a:rPr lang="en-US" sz="2400">
                  <a:solidFill>
                    <a:srgbClr val="FFFFFF"/>
                  </a:solidFill>
                </a:rPr>
              </a:br>
              <a:r>
                <a:rPr lang="en-US" sz="2400">
                  <a:solidFill>
                    <a:srgbClr val="FFFFFF"/>
                  </a:solidFill>
                </a:rPr>
                <a:t>VOH rate variance</a:t>
              </a:r>
            </a:p>
          </p:txBody>
        </p:sp>
      </p:grpSp>
      <p:sp>
        <p:nvSpPr>
          <p:cNvPr id="54283" name="AutoShape 21"/>
          <p:cNvSpPr>
            <a:spLocks noChangeArrowheads="1"/>
          </p:cNvSpPr>
          <p:nvPr/>
        </p:nvSpPr>
        <p:spPr bwMode="auto">
          <a:xfrm>
            <a:off x="5029200" y="4710113"/>
            <a:ext cx="3775075" cy="1462087"/>
          </a:xfrm>
          <a:prstGeom prst="roundRect">
            <a:avLst>
              <a:gd name="adj" fmla="val 12495"/>
            </a:avLst>
          </a:prstGeom>
          <a:solidFill>
            <a:srgbClr val="008000"/>
          </a:solidFill>
          <a:ln w="38100" cmpd="dbl">
            <a:solidFill>
              <a:schemeClr val="tx1"/>
            </a:solidFill>
            <a:round/>
            <a:headEnd/>
            <a:tailEnd/>
          </a:ln>
        </p:spPr>
        <p:txBody>
          <a:bodyPr wrap="none" anchor="ctr"/>
          <a:lstStyle/>
          <a:p>
            <a:pPr algn="ctr">
              <a:defRPr/>
            </a:pPr>
            <a:endParaRPr lang="en-US" sz="2400">
              <a:solidFill>
                <a:srgbClr val="FFFF99"/>
              </a:solidFill>
              <a:effectLst>
                <a:outerShdw blurRad="38100" dist="38100" dir="2700000" algn="tl">
                  <a:srgbClr val="000000">
                    <a:alpha val="43137"/>
                  </a:srgbClr>
                </a:outerShdw>
              </a:effectLst>
            </a:endParaRPr>
          </a:p>
        </p:txBody>
      </p:sp>
      <p:sp>
        <p:nvSpPr>
          <p:cNvPr id="68620" name="Rectangle 22"/>
          <p:cNvSpPr>
            <a:spLocks noChangeArrowheads="1"/>
          </p:cNvSpPr>
          <p:nvPr/>
        </p:nvSpPr>
        <p:spPr bwMode="auto">
          <a:xfrm>
            <a:off x="5029200" y="4846638"/>
            <a:ext cx="384651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2400">
                <a:solidFill>
                  <a:schemeClr val="bg1"/>
                </a:solidFill>
              </a:rPr>
              <a:t>Materials quantity variance</a:t>
            </a:r>
          </a:p>
          <a:p>
            <a:pPr algn="ctr"/>
            <a:r>
              <a:rPr lang="en-US" sz="2400">
                <a:solidFill>
                  <a:schemeClr val="bg1"/>
                </a:solidFill>
              </a:rPr>
              <a:t>Labor efficiency variance</a:t>
            </a:r>
          </a:p>
          <a:p>
            <a:pPr algn="ctr"/>
            <a:r>
              <a:rPr lang="en-US" sz="2400">
                <a:solidFill>
                  <a:schemeClr val="bg1"/>
                </a:solidFill>
              </a:rPr>
              <a:t>VOH efficiency variance</a:t>
            </a:r>
          </a:p>
        </p:txBody>
      </p:sp>
      <p:sp>
        <p:nvSpPr>
          <p:cNvPr id="68621" name="Rectangle 23"/>
          <p:cNvSpPr>
            <a:spLocks noGrp="1" noChangeArrowheads="1"/>
          </p:cNvSpPr>
          <p:nvPr>
            <p:ph type="title"/>
          </p:nvPr>
        </p:nvSpPr>
        <p:spPr>
          <a:noFill/>
        </p:spPr>
        <p:txBody>
          <a:bodyPr lIns="90488" tIns="44450" rIns="90488" bIns="44450">
            <a:normAutofit fontScale="90000"/>
          </a:bodyPr>
          <a:lstStyle/>
          <a:p>
            <a:pPr>
              <a:lnSpc>
                <a:spcPct val="90000"/>
              </a:lnSpc>
            </a:pPr>
            <a:r>
              <a:rPr lang="en-US" smtClean="0">
                <a:latin typeface="Arial" charset="0"/>
                <a:cs typeface="Arial" charset="0"/>
              </a:rPr>
              <a:t>A General Model for Variance Analysis</a:t>
            </a:r>
          </a:p>
        </p:txBody>
      </p:sp>
      <p:sp>
        <p:nvSpPr>
          <p:cNvPr id="68622" name="Rectangle 1034"/>
          <p:cNvSpPr>
            <a:spLocks noChangeArrowheads="1"/>
          </p:cNvSpPr>
          <p:nvPr/>
        </p:nvSpPr>
        <p:spPr bwMode="auto">
          <a:xfrm>
            <a:off x="1057275" y="3489325"/>
            <a:ext cx="232886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600">
                <a:solidFill>
                  <a:schemeClr val="tx2"/>
                </a:solidFill>
              </a:rPr>
              <a:t>Price Variance</a:t>
            </a:r>
          </a:p>
        </p:txBody>
      </p:sp>
      <p:sp>
        <p:nvSpPr>
          <p:cNvPr id="68623" name="Rectangle 1046"/>
          <p:cNvSpPr>
            <a:spLocks noChangeArrowheads="1"/>
          </p:cNvSpPr>
          <p:nvPr/>
        </p:nvSpPr>
        <p:spPr bwMode="auto">
          <a:xfrm>
            <a:off x="5503863" y="3489325"/>
            <a:ext cx="2813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600">
                <a:solidFill>
                  <a:schemeClr val="tx2"/>
                </a:solidFill>
              </a:rPr>
              <a:t>Quantity Variance</a:t>
            </a:r>
          </a:p>
        </p:txBody>
      </p:sp>
    </p:spTree>
    <p:extLst>
      <p:ext uri="{BB962C8B-B14F-4D97-AF65-F5344CB8AC3E}">
        <p14:creationId xmlns:p14="http://schemas.microsoft.com/office/powerpoint/2010/main" val="2242596991"/>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2"/>
          <p:cNvGrpSpPr>
            <a:grpSpLocks/>
          </p:cNvGrpSpPr>
          <p:nvPr/>
        </p:nvGrpSpPr>
        <p:grpSpPr bwMode="auto">
          <a:xfrm>
            <a:off x="190500" y="1982788"/>
            <a:ext cx="8759825" cy="2268537"/>
            <a:chOff x="120" y="1249"/>
            <a:chExt cx="5518" cy="1429"/>
          </a:xfrm>
        </p:grpSpPr>
        <p:sp>
          <p:nvSpPr>
            <p:cNvPr id="69637" name="Rectangle 3"/>
            <p:cNvSpPr>
              <a:spLocks noChangeArrowheads="1"/>
            </p:cNvSpPr>
            <p:nvPr/>
          </p:nvSpPr>
          <p:spPr bwMode="auto">
            <a:xfrm>
              <a:off x="760" y="2353"/>
              <a:ext cx="1797"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2800" b="1">
                  <a:solidFill>
                    <a:schemeClr val="tx2"/>
                  </a:solidFill>
                </a:rPr>
                <a:t>Price Variance</a:t>
              </a:r>
            </a:p>
          </p:txBody>
        </p:sp>
        <p:sp>
          <p:nvSpPr>
            <p:cNvPr id="69638" name="Rectangle 4"/>
            <p:cNvSpPr>
              <a:spLocks noChangeArrowheads="1"/>
            </p:cNvSpPr>
            <p:nvPr/>
          </p:nvSpPr>
          <p:spPr bwMode="auto">
            <a:xfrm>
              <a:off x="2944" y="2353"/>
              <a:ext cx="2037"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2800" b="1">
                  <a:solidFill>
                    <a:schemeClr val="tx2"/>
                  </a:solidFill>
                </a:rPr>
                <a:t>Quantity Variance</a:t>
              </a:r>
            </a:p>
          </p:txBody>
        </p:sp>
        <p:sp>
          <p:nvSpPr>
            <p:cNvPr id="69639" name="Rectangle 5"/>
            <p:cNvSpPr>
              <a:spLocks noChangeArrowheads="1"/>
            </p:cNvSpPr>
            <p:nvPr/>
          </p:nvSpPr>
          <p:spPr bwMode="auto">
            <a:xfrm>
              <a:off x="120" y="1249"/>
              <a:ext cx="5518"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80000"/>
                </a:lnSpc>
                <a:spcBef>
                  <a:spcPct val="20000"/>
                </a:spcBef>
              </a:pPr>
              <a:r>
                <a:rPr lang="en-US" sz="2400" b="1">
                  <a:solidFill>
                    <a:schemeClr val="tx2"/>
                  </a:solidFill>
                </a:rPr>
                <a:t>  Actual Quantity       Actual Quantity	    Standard Quantity</a:t>
              </a:r>
              <a:br>
                <a:rPr lang="en-US" sz="2400" b="1">
                  <a:solidFill>
                    <a:schemeClr val="tx2"/>
                  </a:solidFill>
                </a:rPr>
              </a:br>
              <a:r>
                <a:rPr lang="en-US" sz="2400" b="1">
                  <a:solidFill>
                    <a:schemeClr val="tx2"/>
                  </a:solidFill>
                </a:rPr>
                <a:t>            ×                                 ×                                   × </a:t>
              </a:r>
              <a:br>
                <a:rPr lang="en-US" sz="2400" b="1">
                  <a:solidFill>
                    <a:schemeClr val="tx2"/>
                  </a:solidFill>
                </a:rPr>
              </a:br>
              <a:r>
                <a:rPr lang="en-US" sz="2400" b="1">
                  <a:solidFill>
                    <a:schemeClr val="tx2"/>
                  </a:solidFill>
                </a:rPr>
                <a:t>    Actual Price           Standard Price          Standard Price</a:t>
              </a:r>
            </a:p>
          </p:txBody>
        </p:sp>
        <p:sp>
          <p:nvSpPr>
            <p:cNvPr id="69640" name="Line 6"/>
            <p:cNvSpPr>
              <a:spLocks noChangeShapeType="1"/>
            </p:cNvSpPr>
            <p:nvPr/>
          </p:nvSpPr>
          <p:spPr bwMode="auto">
            <a:xfrm>
              <a:off x="279" y="1824"/>
              <a:ext cx="1376"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1" name="Line 7"/>
            <p:cNvSpPr>
              <a:spLocks noChangeShapeType="1"/>
            </p:cNvSpPr>
            <p:nvPr/>
          </p:nvSpPr>
          <p:spPr bwMode="auto">
            <a:xfrm>
              <a:off x="2095" y="1824"/>
              <a:ext cx="1376"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2" name="Line 8"/>
            <p:cNvSpPr>
              <a:spLocks noChangeShapeType="1"/>
            </p:cNvSpPr>
            <p:nvPr/>
          </p:nvSpPr>
          <p:spPr bwMode="auto">
            <a:xfrm>
              <a:off x="3911" y="1824"/>
              <a:ext cx="152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3" name="Line 9"/>
            <p:cNvSpPr>
              <a:spLocks noChangeShapeType="1"/>
            </p:cNvSpPr>
            <p:nvPr/>
          </p:nvSpPr>
          <p:spPr bwMode="auto">
            <a:xfrm>
              <a:off x="967" y="1824"/>
              <a:ext cx="0" cy="296"/>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4" name="Line 10"/>
            <p:cNvSpPr>
              <a:spLocks noChangeShapeType="1"/>
            </p:cNvSpPr>
            <p:nvPr/>
          </p:nvSpPr>
          <p:spPr bwMode="auto">
            <a:xfrm flipV="1">
              <a:off x="2375" y="1816"/>
              <a:ext cx="0" cy="304"/>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5" name="Line 11"/>
            <p:cNvSpPr>
              <a:spLocks noChangeShapeType="1"/>
            </p:cNvSpPr>
            <p:nvPr/>
          </p:nvSpPr>
          <p:spPr bwMode="auto">
            <a:xfrm>
              <a:off x="3191" y="1824"/>
              <a:ext cx="0" cy="296"/>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6" name="Line 12"/>
            <p:cNvSpPr>
              <a:spLocks noChangeShapeType="1"/>
            </p:cNvSpPr>
            <p:nvPr/>
          </p:nvSpPr>
          <p:spPr bwMode="auto">
            <a:xfrm flipV="1">
              <a:off x="4671" y="1816"/>
              <a:ext cx="0" cy="304"/>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7" name="Line 13"/>
            <p:cNvSpPr>
              <a:spLocks noChangeShapeType="1"/>
            </p:cNvSpPr>
            <p:nvPr/>
          </p:nvSpPr>
          <p:spPr bwMode="auto">
            <a:xfrm>
              <a:off x="3958" y="2128"/>
              <a:ext cx="0" cy="224"/>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48" name="Line 14"/>
            <p:cNvSpPr>
              <a:spLocks noChangeShapeType="1"/>
            </p:cNvSpPr>
            <p:nvPr/>
          </p:nvSpPr>
          <p:spPr bwMode="auto">
            <a:xfrm>
              <a:off x="1654" y="2128"/>
              <a:ext cx="0" cy="224"/>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69649" name="AutoShape 15"/>
            <p:cNvCxnSpPr>
              <a:cxnSpLocks noChangeShapeType="1"/>
              <a:stCxn id="69643" idx="1"/>
              <a:endCxn id="69644" idx="0"/>
            </p:cNvCxnSpPr>
            <p:nvPr/>
          </p:nvCxnSpPr>
          <p:spPr bwMode="auto">
            <a:xfrm>
              <a:off x="967" y="2129"/>
              <a:ext cx="1408"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69650" name="AutoShape 16"/>
            <p:cNvCxnSpPr>
              <a:cxnSpLocks noChangeShapeType="1"/>
              <a:stCxn id="69645" idx="1"/>
              <a:endCxn id="69646" idx="0"/>
            </p:cNvCxnSpPr>
            <p:nvPr/>
          </p:nvCxnSpPr>
          <p:spPr bwMode="auto">
            <a:xfrm>
              <a:off x="3191" y="2129"/>
              <a:ext cx="1480"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grpSp>
      <p:sp>
        <p:nvSpPr>
          <p:cNvPr id="69635" name="Rectangle 17"/>
          <p:cNvSpPr>
            <a:spLocks noGrp="1" noChangeArrowheads="1"/>
          </p:cNvSpPr>
          <p:nvPr>
            <p:ph type="title"/>
          </p:nvPr>
        </p:nvSpPr>
        <p:spPr>
          <a:noFill/>
        </p:spPr>
        <p:txBody>
          <a:bodyPr lIns="90488" tIns="44450" rIns="90488" bIns="44450">
            <a:normAutofit fontScale="90000"/>
          </a:bodyPr>
          <a:lstStyle/>
          <a:p>
            <a:pPr>
              <a:lnSpc>
                <a:spcPct val="90000"/>
              </a:lnSpc>
            </a:pPr>
            <a:r>
              <a:rPr lang="en-US" smtClean="0">
                <a:latin typeface="Arial" charset="0"/>
                <a:cs typeface="Arial" charset="0"/>
              </a:rPr>
              <a:t>A General Model for Variance Analysis</a:t>
            </a:r>
          </a:p>
        </p:txBody>
      </p:sp>
      <p:pic>
        <p:nvPicPr>
          <p:cNvPr id="69636" name="Picture 18" descr="C:\Documents and Settings\CWC\Favorites\My Documents\My Pictures\Microsoft Clip Organizer\j04359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25" y="4267200"/>
            <a:ext cx="2708275"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487531"/>
      </p:ext>
    </p:extLst>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noFill/>
        </p:spPr>
        <p:txBody>
          <a:bodyPr lIns="90488" tIns="44450" rIns="90488" bIns="44450">
            <a:normAutofit fontScale="90000"/>
          </a:bodyPr>
          <a:lstStyle/>
          <a:p>
            <a:pPr>
              <a:lnSpc>
                <a:spcPct val="80000"/>
              </a:lnSpc>
            </a:pPr>
            <a:r>
              <a:rPr lang="en-US" smtClean="0">
                <a:latin typeface="Arial" charset="0"/>
                <a:cs typeface="Arial" charset="0"/>
              </a:rPr>
              <a:t>Standard Cost Card – Variable Production Cost</a:t>
            </a:r>
          </a:p>
        </p:txBody>
      </p:sp>
      <p:sp>
        <p:nvSpPr>
          <p:cNvPr id="7172" name="Rectangle 3"/>
          <p:cNvSpPr>
            <a:spLocks noChangeArrowheads="1"/>
          </p:cNvSpPr>
          <p:nvPr/>
        </p:nvSpPr>
        <p:spPr bwMode="auto">
          <a:xfrm>
            <a:off x="876300" y="1555750"/>
            <a:ext cx="73898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3600">
                <a:solidFill>
                  <a:schemeClr val="accent2"/>
                </a:solidFill>
              </a:rPr>
              <a:t> </a:t>
            </a:r>
            <a:r>
              <a:rPr lang="en-US" sz="3600">
                <a:solidFill>
                  <a:schemeClr val="tx2"/>
                </a:solidFill>
              </a:rPr>
              <a:t>A standard cost card for one unit of product might look like this:</a:t>
            </a:r>
          </a:p>
        </p:txBody>
      </p:sp>
      <p:graphicFrame>
        <p:nvGraphicFramePr>
          <p:cNvPr id="678916" name="Object 2"/>
          <p:cNvGraphicFramePr>
            <a:graphicFrameLocks/>
          </p:cNvGraphicFramePr>
          <p:nvPr>
            <p:extLst>
              <p:ext uri="{D42A27DB-BD31-4B8C-83A1-F6EECF244321}">
                <p14:modId xmlns:p14="http://schemas.microsoft.com/office/powerpoint/2010/main" val="368321634"/>
              </p:ext>
            </p:extLst>
          </p:nvPr>
        </p:nvGraphicFramePr>
        <p:xfrm>
          <a:off x="368300" y="2886075"/>
          <a:ext cx="8399463" cy="3521075"/>
        </p:xfrm>
        <a:graphic>
          <a:graphicData uri="http://schemas.openxmlformats.org/presentationml/2006/ole">
            <mc:AlternateContent xmlns:mc="http://schemas.openxmlformats.org/markup-compatibility/2006">
              <mc:Choice xmlns:v="urn:schemas-microsoft-com:vml" Requires="v">
                <p:oleObj spid="_x0000_s8204" name="Worksheet" r:id="rId4" imgW="4152978" imgH="1743140" progId="Excel.Sheet.8">
                  <p:embed/>
                </p:oleObj>
              </mc:Choice>
              <mc:Fallback>
                <p:oleObj name="Worksheet" r:id="rId4" imgW="4152978" imgH="1743140" progId="Excel.Sheet.8">
                  <p:embed/>
                  <p:pic>
                    <p:nvPicPr>
                      <p:cNvPr id="0" name=""/>
                      <p:cNvPicPr>
                        <a:picLocks noChangeArrowheads="1"/>
                      </p:cNvPicPr>
                      <p:nvPr/>
                    </p:nvPicPr>
                    <p:blipFill>
                      <a:blip r:embed="rId5"/>
                      <a:srcRect/>
                      <a:stretch>
                        <a:fillRect/>
                      </a:stretch>
                    </p:blipFill>
                    <p:spPr bwMode="auto">
                      <a:xfrm>
                        <a:off x="368300" y="2886075"/>
                        <a:ext cx="8399463" cy="3521075"/>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9699928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78916"/>
                                        </p:tgtEl>
                                        <p:attrNameLst>
                                          <p:attrName>style.visibility</p:attrName>
                                        </p:attrNameLst>
                                      </p:cBhvr>
                                      <p:to>
                                        <p:strVal val="visible"/>
                                      </p:to>
                                    </p:set>
                                    <p:animEffect transition="in" filter="wipe(up)">
                                      <p:cBhvr>
                                        <p:cTn id="7" dur="500"/>
                                        <p:tgtEl>
                                          <p:spTgt spid="67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Actual results for the month of March </a:t>
            </a:r>
            <a:endParaRPr lang="en-US" dirty="0"/>
          </a:p>
        </p:txBody>
      </p:sp>
      <p:sp>
        <p:nvSpPr>
          <p:cNvPr id="3" name="TextBox 2"/>
          <p:cNvSpPr txBox="1"/>
          <p:nvPr/>
        </p:nvSpPr>
        <p:spPr>
          <a:xfrm>
            <a:off x="685800" y="1600200"/>
            <a:ext cx="7924800" cy="2585323"/>
          </a:xfrm>
          <a:prstGeom prst="rect">
            <a:avLst/>
          </a:prstGeom>
          <a:noFill/>
        </p:spPr>
        <p:txBody>
          <a:bodyPr wrap="square" rtlCol="0">
            <a:spAutoFit/>
          </a:bodyPr>
          <a:lstStyle/>
          <a:p>
            <a:r>
              <a:rPr lang="en-US" dirty="0" smtClean="0"/>
              <a:t>Actual production  5000 units </a:t>
            </a:r>
          </a:p>
          <a:p>
            <a:r>
              <a:rPr lang="en-US" dirty="0" smtClean="0"/>
              <a:t>Actual material used and purchased 17500Kg</a:t>
            </a:r>
          </a:p>
          <a:p>
            <a:r>
              <a:rPr lang="en-US" dirty="0" smtClean="0"/>
              <a:t>Actual material cost Rs. 66500.00</a:t>
            </a:r>
          </a:p>
          <a:p>
            <a:r>
              <a:rPr lang="en-US" dirty="0" err="1" smtClean="0"/>
              <a:t>Labour</a:t>
            </a:r>
            <a:r>
              <a:rPr lang="en-US" dirty="0" smtClean="0"/>
              <a:t> hours produced 11250hours </a:t>
            </a:r>
          </a:p>
          <a:p>
            <a:r>
              <a:rPr lang="en-US" dirty="0" smtClean="0"/>
              <a:t>Labour cost incurred Rs.160312.5</a:t>
            </a:r>
          </a:p>
          <a:p>
            <a:r>
              <a:rPr lang="en-US" dirty="0" smtClean="0"/>
              <a:t>Variable overhead Rs.28125.00</a:t>
            </a:r>
          </a:p>
          <a:p>
            <a:endParaRPr lang="en-US" dirty="0"/>
          </a:p>
          <a:p>
            <a:r>
              <a:rPr lang="en-US" dirty="0" smtClean="0"/>
              <a:t>Calculate all possible  variances from the pre cost standard </a:t>
            </a:r>
          </a:p>
          <a:p>
            <a:endParaRPr lang="en-US" dirty="0"/>
          </a:p>
        </p:txBody>
      </p:sp>
    </p:spTree>
    <p:extLst>
      <p:ext uri="{BB962C8B-B14F-4D97-AF65-F5344CB8AC3E}">
        <p14:creationId xmlns:p14="http://schemas.microsoft.com/office/powerpoint/2010/main" val="2591356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20782"/>
            <a:ext cx="9137072" cy="715962"/>
          </a:xfrm>
        </p:spPr>
        <p:txBody>
          <a:bodyPr>
            <a:normAutofit fontScale="90000"/>
          </a:bodyPr>
          <a:lstStyle/>
          <a:p>
            <a:r>
              <a:rPr lang="en-US" dirty="0" smtClean="0"/>
              <a:t>Variance analysis </a:t>
            </a:r>
            <a:endParaRPr lang="en-US" dirty="0"/>
          </a:p>
        </p:txBody>
      </p:sp>
      <p:sp>
        <p:nvSpPr>
          <p:cNvPr id="4" name="Rectangle 3"/>
          <p:cNvSpPr/>
          <p:nvPr/>
        </p:nvSpPr>
        <p:spPr>
          <a:xfrm>
            <a:off x="-6928" y="990600"/>
            <a:ext cx="9150927" cy="5909310"/>
          </a:xfrm>
          <a:prstGeom prst="rect">
            <a:avLst/>
          </a:prstGeom>
        </p:spPr>
        <p:txBody>
          <a:bodyPr wrap="square">
            <a:spAutoFit/>
          </a:bodyPr>
          <a:lstStyle/>
          <a:p>
            <a:r>
              <a:rPr lang="en-US" b="1" dirty="0"/>
              <a:t>Ultra Shine Company</a:t>
            </a:r>
            <a:endParaRPr lang="en-US" dirty="0"/>
          </a:p>
          <a:p>
            <a:r>
              <a:rPr lang="en-US" dirty="0"/>
              <a:t>Ultra Shine Company manufactures a cleaning solvent. The company employs both skilled and unskilled workers. The standard and actual material and labor information is presented below. Budgted production sales 60000 units. </a:t>
            </a:r>
          </a:p>
          <a:p>
            <a:r>
              <a:rPr lang="en-US" b="1" u="sng" dirty="0"/>
              <a:t>Standard:</a:t>
            </a:r>
            <a:endParaRPr lang="en-US" dirty="0"/>
          </a:p>
          <a:p>
            <a:r>
              <a:rPr lang="en-US" dirty="0"/>
              <a:t>Material A: 30.25 gallons @ Rs.1.25 per gallon                     = </a:t>
            </a:r>
            <a:r>
              <a:rPr lang="en-US" dirty="0" smtClean="0"/>
              <a:t> 37.80</a:t>
            </a:r>
            <a:endParaRPr lang="en-US" dirty="0"/>
          </a:p>
          <a:p>
            <a:r>
              <a:rPr lang="en-US" dirty="0"/>
              <a:t>Skilled Labor:      4 hours @  Rs. 12 per hour                          = </a:t>
            </a:r>
            <a:r>
              <a:rPr lang="en-US" dirty="0" smtClean="0"/>
              <a:t> 48.00</a:t>
            </a:r>
            <a:endParaRPr lang="en-US" dirty="0"/>
          </a:p>
          <a:p>
            <a:r>
              <a:rPr lang="en-US" dirty="0"/>
              <a:t>Variable production overhead 4 hours @ Rs. 3.00 per hour= 12.00</a:t>
            </a:r>
          </a:p>
          <a:p>
            <a:r>
              <a:rPr lang="en-US" dirty="0"/>
              <a:t>Fixed production overhead                                                        =  </a:t>
            </a:r>
            <a:r>
              <a:rPr lang="en-US" u="sng" dirty="0"/>
              <a:t>05.00</a:t>
            </a:r>
            <a:r>
              <a:rPr lang="en-US" dirty="0"/>
              <a:t>  </a:t>
            </a:r>
          </a:p>
          <a:p>
            <a:r>
              <a:rPr lang="en-US" dirty="0"/>
              <a:t>Full cost per unit                                                                          = 102.80</a:t>
            </a:r>
          </a:p>
          <a:p>
            <a:r>
              <a:rPr lang="en-US" dirty="0"/>
              <a:t>Profit margin per unit                                                                 = </a:t>
            </a:r>
            <a:r>
              <a:rPr lang="en-US" dirty="0" smtClean="0"/>
              <a:t>  40.00</a:t>
            </a:r>
            <a:endParaRPr lang="en-US" dirty="0"/>
          </a:p>
          <a:p>
            <a:r>
              <a:rPr lang="en-US" dirty="0"/>
              <a:t>Selling price                                                                                  = 142.80</a:t>
            </a:r>
          </a:p>
          <a:p>
            <a:r>
              <a:rPr lang="en-US" b="1" u="sng" dirty="0"/>
              <a:t>Post order costing:</a:t>
            </a:r>
            <a:endParaRPr lang="en-US" dirty="0"/>
          </a:p>
          <a:p>
            <a:r>
              <a:rPr lang="en-US" dirty="0"/>
              <a:t>Material A: 10,716 gallons purchased and used @ Rs.1.50 per gallon</a:t>
            </a:r>
          </a:p>
          <a:p>
            <a:r>
              <a:rPr lang="en-US" dirty="0"/>
              <a:t>Skilled labor hours: 1,950 @ Rs.11.90 per hour</a:t>
            </a:r>
          </a:p>
          <a:p>
            <a:r>
              <a:rPr lang="en-US" dirty="0"/>
              <a:t>Variable production cost Rs.7800.00</a:t>
            </a:r>
          </a:p>
          <a:p>
            <a:r>
              <a:rPr lang="en-US" dirty="0"/>
              <a:t>Fixed production overhead cost Rs.310,000.00</a:t>
            </a:r>
          </a:p>
          <a:p>
            <a:r>
              <a:rPr lang="en-US" dirty="0"/>
              <a:t>During the current month Ultra Shine Company manufactured 500 </a:t>
            </a:r>
            <a:r>
              <a:rPr lang="en-US" dirty="0" smtClean="0"/>
              <a:t>55 gallon </a:t>
            </a:r>
            <a:r>
              <a:rPr lang="en-US" dirty="0"/>
              <a:t>drums and total revenue earned Rs.7,508,250.00. </a:t>
            </a:r>
            <a:endParaRPr lang="en-US" dirty="0" smtClean="0"/>
          </a:p>
          <a:p>
            <a:endParaRPr lang="en-US" dirty="0"/>
          </a:p>
          <a:p>
            <a:r>
              <a:rPr lang="en-US" dirty="0" smtClean="0"/>
              <a:t>Calculate all possible variances </a:t>
            </a:r>
            <a:endParaRPr lang="en-US" dirty="0"/>
          </a:p>
        </p:txBody>
      </p:sp>
    </p:spTree>
    <p:extLst>
      <p:ext uri="{BB962C8B-B14F-4D97-AF65-F5344CB8AC3E}">
        <p14:creationId xmlns:p14="http://schemas.microsoft.com/office/powerpoint/2010/main" val="3159282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p:spPr>
        <p:txBody>
          <a:bodyPr lIns="90488" tIns="44450" rIns="90488" bIns="44450"/>
          <a:lstStyle/>
          <a:p>
            <a:r>
              <a:rPr lang="en-US" smtClean="0">
                <a:latin typeface="Arial" charset="0"/>
                <a:cs typeface="Arial" charset="0"/>
              </a:rPr>
              <a:t>Standard Costs</a:t>
            </a:r>
          </a:p>
        </p:txBody>
      </p:sp>
      <p:sp>
        <p:nvSpPr>
          <p:cNvPr id="62467" name="Text Box 3"/>
          <p:cNvSpPr txBox="1">
            <a:spLocks noChangeArrowheads="1"/>
          </p:cNvSpPr>
          <p:nvPr/>
        </p:nvSpPr>
        <p:spPr bwMode="auto">
          <a:xfrm>
            <a:off x="101600" y="1295400"/>
            <a:ext cx="892651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t>Standards are benchmarks or “norms” for</a:t>
            </a:r>
            <a:br>
              <a:rPr lang="en-US" sz="2800" b="1"/>
            </a:br>
            <a:r>
              <a:rPr lang="en-US" sz="2800" b="1"/>
              <a:t>measuring performance.  In managerial accounting,</a:t>
            </a:r>
          </a:p>
          <a:p>
            <a:pPr algn="ctr" eaLnBrk="1" hangingPunct="1"/>
            <a:r>
              <a:rPr lang="en-US" sz="2800" b="1"/>
              <a:t>two types of standards are commonly used.</a:t>
            </a:r>
          </a:p>
        </p:txBody>
      </p:sp>
      <p:sp>
        <p:nvSpPr>
          <p:cNvPr id="660484" name="Oval 4"/>
          <p:cNvSpPr>
            <a:spLocks noChangeArrowheads="1"/>
          </p:cNvSpPr>
          <p:nvPr/>
        </p:nvSpPr>
        <p:spPr bwMode="auto">
          <a:xfrm>
            <a:off x="419100" y="2743200"/>
            <a:ext cx="3924300" cy="2590800"/>
          </a:xfrm>
          <a:prstGeom prst="ellipse">
            <a:avLst/>
          </a:prstGeom>
          <a:solidFill>
            <a:schemeClr val="accent4">
              <a:lumMod val="75000"/>
            </a:schemeClr>
          </a:solidFill>
          <a:ln w="38100">
            <a:solidFill>
              <a:schemeClr val="tx1"/>
            </a:solidFill>
            <a:round/>
            <a:headEnd/>
            <a:tailEnd/>
          </a:ln>
        </p:spPr>
        <p:txBody>
          <a:bodyPr wrap="none" anchor="ctr"/>
          <a:lstStyle/>
          <a:p>
            <a:pPr algn="ctr">
              <a:defRPr/>
            </a:pPr>
            <a:r>
              <a:rPr lang="en-US" sz="2400" b="1">
                <a:solidFill>
                  <a:srgbClr val="FF0000"/>
                </a:solidFill>
              </a:rPr>
              <a:t>Quantity standards</a:t>
            </a:r>
            <a:r>
              <a:rPr lang="en-US" sz="2400" b="1"/>
              <a:t/>
            </a:r>
            <a:br>
              <a:rPr lang="en-US" sz="2400" b="1"/>
            </a:br>
            <a:r>
              <a:rPr lang="en-US" sz="2400"/>
              <a:t>specify how much of an</a:t>
            </a:r>
            <a:br>
              <a:rPr lang="en-US" sz="2400"/>
            </a:br>
            <a:r>
              <a:rPr lang="en-US" sz="2400"/>
              <a:t>input should be used to</a:t>
            </a:r>
            <a:br>
              <a:rPr lang="en-US" sz="2400"/>
            </a:br>
            <a:r>
              <a:rPr lang="en-US" sz="2400"/>
              <a:t>make a product or</a:t>
            </a:r>
            <a:br>
              <a:rPr lang="en-US" sz="2400"/>
            </a:br>
            <a:r>
              <a:rPr lang="en-US" sz="2400"/>
              <a:t>provide a service.</a:t>
            </a:r>
          </a:p>
        </p:txBody>
      </p:sp>
      <p:sp>
        <p:nvSpPr>
          <p:cNvPr id="660485" name="Oval 5"/>
          <p:cNvSpPr>
            <a:spLocks noChangeArrowheads="1"/>
          </p:cNvSpPr>
          <p:nvPr/>
        </p:nvSpPr>
        <p:spPr bwMode="auto">
          <a:xfrm>
            <a:off x="4800600" y="2819400"/>
            <a:ext cx="3962400" cy="2514600"/>
          </a:xfrm>
          <a:prstGeom prst="ellipse">
            <a:avLst/>
          </a:prstGeom>
          <a:solidFill>
            <a:schemeClr val="accent4">
              <a:lumMod val="75000"/>
            </a:schemeClr>
          </a:solidFill>
          <a:ln w="38100">
            <a:solidFill>
              <a:schemeClr val="tx1"/>
            </a:solidFill>
            <a:round/>
            <a:headEnd/>
            <a:tailEnd/>
          </a:ln>
        </p:spPr>
        <p:txBody>
          <a:bodyPr wrap="none" anchor="ctr"/>
          <a:lstStyle/>
          <a:p>
            <a:pPr algn="ctr">
              <a:defRPr/>
            </a:pPr>
            <a:r>
              <a:rPr lang="en-US" sz="2400" b="1">
                <a:solidFill>
                  <a:srgbClr val="FF0000"/>
                </a:solidFill>
              </a:rPr>
              <a:t>Price standards</a:t>
            </a:r>
            <a:br>
              <a:rPr lang="en-US" sz="2400" b="1">
                <a:solidFill>
                  <a:srgbClr val="FF0000"/>
                </a:solidFill>
              </a:rPr>
            </a:br>
            <a:r>
              <a:rPr lang="en-US" sz="2400"/>
              <a:t>specify how much</a:t>
            </a:r>
            <a:br>
              <a:rPr lang="en-US" sz="2400"/>
            </a:br>
            <a:r>
              <a:rPr lang="en-US" sz="2400"/>
              <a:t>should be paid for</a:t>
            </a:r>
            <a:br>
              <a:rPr lang="en-US" sz="2400"/>
            </a:br>
            <a:r>
              <a:rPr lang="en-US" sz="2400"/>
              <a:t>each unit of the</a:t>
            </a:r>
            <a:br>
              <a:rPr lang="en-US" sz="2400"/>
            </a:br>
            <a:r>
              <a:rPr lang="en-US" sz="2400"/>
              <a:t>input.</a:t>
            </a:r>
          </a:p>
        </p:txBody>
      </p:sp>
      <p:sp>
        <p:nvSpPr>
          <p:cNvPr id="62470" name="Text Box 3"/>
          <p:cNvSpPr txBox="1">
            <a:spLocks noChangeArrowheads="1"/>
          </p:cNvSpPr>
          <p:nvPr/>
        </p:nvSpPr>
        <p:spPr bwMode="auto">
          <a:xfrm>
            <a:off x="0" y="5454650"/>
            <a:ext cx="9153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700" b="1"/>
              <a:t>Examples: Firestone, Sears, McDonald’s, hospitals, </a:t>
            </a:r>
          </a:p>
          <a:p>
            <a:pPr algn="ctr" eaLnBrk="1" hangingPunct="1"/>
            <a:r>
              <a:rPr lang="en-US" sz="2700" b="1"/>
              <a:t>construction and manufacturing companies.</a:t>
            </a:r>
          </a:p>
        </p:txBody>
      </p:sp>
    </p:spTree>
    <p:extLst>
      <p:ext uri="{BB962C8B-B14F-4D97-AF65-F5344CB8AC3E}">
        <p14:creationId xmlns:p14="http://schemas.microsoft.com/office/powerpoint/2010/main" val="1457925154"/>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1000"/>
                                  </p:stCondLst>
                                  <p:childTnLst>
                                    <p:set>
                                      <p:cBhvr>
                                        <p:cTn id="6" dur="1" fill="hold">
                                          <p:stCondLst>
                                            <p:cond delay="0"/>
                                          </p:stCondLst>
                                        </p:cTn>
                                        <p:tgtEl>
                                          <p:spTgt spid="660484"/>
                                        </p:tgtEl>
                                        <p:attrNameLst>
                                          <p:attrName>style.visibility</p:attrName>
                                        </p:attrNameLst>
                                      </p:cBhvr>
                                      <p:to>
                                        <p:strVal val="visible"/>
                                      </p:to>
                                    </p:set>
                                    <p:anim calcmode="lin" valueType="num">
                                      <p:cBhvr>
                                        <p:cTn id="7" dur="500" fill="hold"/>
                                        <p:tgtEl>
                                          <p:spTgt spid="660484"/>
                                        </p:tgtEl>
                                        <p:attrNameLst>
                                          <p:attrName>ppt_w</p:attrName>
                                        </p:attrNameLst>
                                      </p:cBhvr>
                                      <p:tavLst>
                                        <p:tav tm="0">
                                          <p:val>
                                            <p:fltVal val="0"/>
                                          </p:val>
                                        </p:tav>
                                        <p:tav tm="100000">
                                          <p:val>
                                            <p:strVal val="#ppt_w"/>
                                          </p:val>
                                        </p:tav>
                                      </p:tavLst>
                                    </p:anim>
                                    <p:anim calcmode="lin" valueType="num">
                                      <p:cBhvr>
                                        <p:cTn id="8" dur="500" fill="hold"/>
                                        <p:tgtEl>
                                          <p:spTgt spid="660484"/>
                                        </p:tgtEl>
                                        <p:attrNameLst>
                                          <p:attrName>ppt_h</p:attrName>
                                        </p:attrNameLst>
                                      </p:cBhvr>
                                      <p:tavLst>
                                        <p:tav tm="0">
                                          <p:val>
                                            <p:fltVal val="0"/>
                                          </p:val>
                                        </p:tav>
                                        <p:tav tm="100000">
                                          <p:val>
                                            <p:strVal val="#ppt_h"/>
                                          </p:val>
                                        </p:tav>
                                      </p:tavLst>
                                    </p:anim>
                                    <p:anim calcmode="lin" valueType="num">
                                      <p:cBhvr>
                                        <p:cTn id="9" dur="500" fill="hold"/>
                                        <p:tgtEl>
                                          <p:spTgt spid="660484"/>
                                        </p:tgtEl>
                                        <p:attrNameLst>
                                          <p:attrName>ppt_x</p:attrName>
                                        </p:attrNameLst>
                                      </p:cBhvr>
                                      <p:tavLst>
                                        <p:tav tm="0">
                                          <p:val>
                                            <p:fltVal val="0.5"/>
                                          </p:val>
                                        </p:tav>
                                        <p:tav tm="100000">
                                          <p:val>
                                            <p:strVal val="#ppt_x"/>
                                          </p:val>
                                        </p:tav>
                                      </p:tavLst>
                                    </p:anim>
                                    <p:anim calcmode="lin" valueType="num">
                                      <p:cBhvr>
                                        <p:cTn id="10" dur="500" fill="hold"/>
                                        <p:tgtEl>
                                          <p:spTgt spid="660484"/>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23" presetClass="entr" presetSubtype="528" fill="hold" grpId="0" nodeType="afterEffect">
                                  <p:stCondLst>
                                    <p:cond delay="2000"/>
                                  </p:stCondLst>
                                  <p:childTnLst>
                                    <p:set>
                                      <p:cBhvr>
                                        <p:cTn id="13" dur="1" fill="hold">
                                          <p:stCondLst>
                                            <p:cond delay="0"/>
                                          </p:stCondLst>
                                        </p:cTn>
                                        <p:tgtEl>
                                          <p:spTgt spid="660485"/>
                                        </p:tgtEl>
                                        <p:attrNameLst>
                                          <p:attrName>style.visibility</p:attrName>
                                        </p:attrNameLst>
                                      </p:cBhvr>
                                      <p:to>
                                        <p:strVal val="visible"/>
                                      </p:to>
                                    </p:set>
                                    <p:anim calcmode="lin" valueType="num">
                                      <p:cBhvr>
                                        <p:cTn id="14" dur="500" fill="hold"/>
                                        <p:tgtEl>
                                          <p:spTgt spid="660485"/>
                                        </p:tgtEl>
                                        <p:attrNameLst>
                                          <p:attrName>ppt_w</p:attrName>
                                        </p:attrNameLst>
                                      </p:cBhvr>
                                      <p:tavLst>
                                        <p:tav tm="0">
                                          <p:val>
                                            <p:fltVal val="0"/>
                                          </p:val>
                                        </p:tav>
                                        <p:tav tm="100000">
                                          <p:val>
                                            <p:strVal val="#ppt_w"/>
                                          </p:val>
                                        </p:tav>
                                      </p:tavLst>
                                    </p:anim>
                                    <p:anim calcmode="lin" valueType="num">
                                      <p:cBhvr>
                                        <p:cTn id="15" dur="500" fill="hold"/>
                                        <p:tgtEl>
                                          <p:spTgt spid="660485"/>
                                        </p:tgtEl>
                                        <p:attrNameLst>
                                          <p:attrName>ppt_h</p:attrName>
                                        </p:attrNameLst>
                                      </p:cBhvr>
                                      <p:tavLst>
                                        <p:tav tm="0">
                                          <p:val>
                                            <p:fltVal val="0"/>
                                          </p:val>
                                        </p:tav>
                                        <p:tav tm="100000">
                                          <p:val>
                                            <p:strVal val="#ppt_h"/>
                                          </p:val>
                                        </p:tav>
                                      </p:tavLst>
                                    </p:anim>
                                    <p:anim calcmode="lin" valueType="num">
                                      <p:cBhvr>
                                        <p:cTn id="16" dur="500" fill="hold"/>
                                        <p:tgtEl>
                                          <p:spTgt spid="660485"/>
                                        </p:tgtEl>
                                        <p:attrNameLst>
                                          <p:attrName>ppt_x</p:attrName>
                                        </p:attrNameLst>
                                      </p:cBhvr>
                                      <p:tavLst>
                                        <p:tav tm="0">
                                          <p:val>
                                            <p:fltVal val="0.5"/>
                                          </p:val>
                                        </p:tav>
                                        <p:tav tm="100000">
                                          <p:val>
                                            <p:strVal val="#ppt_x"/>
                                          </p:val>
                                        </p:tav>
                                      </p:tavLst>
                                    </p:anim>
                                    <p:anim calcmode="lin" valueType="num">
                                      <p:cBhvr>
                                        <p:cTn id="17" dur="500" fill="hold"/>
                                        <p:tgtEl>
                                          <p:spTgt spid="66048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4" grpId="0" animBg="1" autoUpdateAnimBg="0"/>
      <p:bldP spid="66048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2000" dirty="0" smtClean="0"/>
              <a:t>ABC ltd operates standard costing system for the product pricing and measuring the operational performance. Following pre costing is given product A.</a:t>
            </a:r>
            <a:br>
              <a:rPr lang="en-US" sz="2000" dirty="0" smtClean="0"/>
            </a:br>
            <a:r>
              <a:rPr lang="en-US" sz="2000" dirty="0"/>
              <a:t/>
            </a:r>
            <a:br>
              <a:rPr lang="en-US" sz="2000" dirty="0"/>
            </a:br>
            <a:r>
              <a:rPr lang="en-US" sz="2000" dirty="0" smtClean="0"/>
              <a:t>Direct material </a:t>
            </a:r>
            <a:r>
              <a:rPr lang="en-US" sz="2000" dirty="0" smtClean="0">
                <a:hlinkClick r:id="rId2"/>
              </a:rPr>
              <a:t>0.5kg@4.00</a:t>
            </a:r>
            <a:r>
              <a:rPr lang="en-US" sz="2000" dirty="0" smtClean="0"/>
              <a:t> per kg              = 2.00</a:t>
            </a:r>
            <a:br>
              <a:rPr lang="en-US" sz="2000" dirty="0" smtClean="0"/>
            </a:br>
            <a:r>
              <a:rPr lang="en-US" sz="2000" dirty="0" smtClean="0"/>
              <a:t>Direct </a:t>
            </a:r>
            <a:r>
              <a:rPr lang="en-US" sz="2000" dirty="0" err="1" smtClean="0"/>
              <a:t>labour</a:t>
            </a:r>
            <a:r>
              <a:rPr lang="en-US" sz="2000" dirty="0" smtClean="0"/>
              <a:t> </a:t>
            </a:r>
            <a:r>
              <a:rPr lang="en-US" sz="2000" dirty="0" smtClean="0">
                <a:hlinkClick r:id="rId3"/>
              </a:rPr>
              <a:t>2hours@5.00</a:t>
            </a:r>
            <a:r>
              <a:rPr lang="en-US" sz="2000" dirty="0" smtClean="0"/>
              <a:t> per hour          = 10.00</a:t>
            </a:r>
            <a:br>
              <a:rPr lang="en-US" sz="2000" dirty="0" smtClean="0"/>
            </a:br>
            <a:r>
              <a:rPr lang="en-US" sz="2000" dirty="0" smtClean="0"/>
              <a:t>Variable overhead 2 </a:t>
            </a:r>
            <a:r>
              <a:rPr lang="en-US" sz="2000" dirty="0" smtClean="0">
                <a:hlinkClick r:id="rId4"/>
              </a:rPr>
              <a:t>hours@0.30</a:t>
            </a:r>
            <a:r>
              <a:rPr lang="en-US" sz="2000" dirty="0" smtClean="0"/>
              <a:t> per hour=  0.60</a:t>
            </a:r>
            <a:br>
              <a:rPr lang="en-US" sz="2000" dirty="0" smtClean="0"/>
            </a:br>
            <a:r>
              <a:rPr lang="en-US" sz="2000" dirty="0" smtClean="0"/>
              <a:t>Fixed overhead                                                 = 7.40</a:t>
            </a:r>
            <a:br>
              <a:rPr lang="en-US" sz="2000" dirty="0" smtClean="0"/>
            </a:br>
            <a:r>
              <a:rPr lang="en-US" sz="2000" dirty="0" smtClean="0"/>
              <a:t>Standard cost                                                    =20.00</a:t>
            </a:r>
            <a:br>
              <a:rPr lang="en-US" sz="2000" dirty="0" smtClean="0"/>
            </a:br>
            <a:r>
              <a:rPr lang="en-US" sz="2000" dirty="0" smtClean="0"/>
              <a:t>Standard  profit                                                =06.00</a:t>
            </a:r>
            <a:br>
              <a:rPr lang="en-US" sz="2000" dirty="0" smtClean="0"/>
            </a:br>
            <a:r>
              <a:rPr lang="en-US" sz="2000" dirty="0" smtClean="0"/>
              <a:t>Standard selling price                                      = 26.00</a:t>
            </a:r>
            <a:br>
              <a:rPr lang="en-US" sz="2000" dirty="0" smtClean="0"/>
            </a:br>
            <a:r>
              <a:rPr lang="en-US" sz="2000" dirty="0"/>
              <a:t/>
            </a:r>
            <a:br>
              <a:rPr lang="en-US" sz="2000" dirty="0"/>
            </a:br>
            <a:r>
              <a:rPr lang="en-US" sz="2000" dirty="0" smtClean="0"/>
              <a:t>Budgeted output for the month of June was 5100 units. Actual results for June is as follows. </a:t>
            </a:r>
            <a:br>
              <a:rPr lang="en-US" sz="2000" dirty="0" smtClean="0"/>
            </a:br>
            <a:r>
              <a:rPr lang="en-US" sz="2000" dirty="0" smtClean="0"/>
              <a:t>Production 4850 units was manufactured and sold for Rs.124,280.00. Material consumed in production amounted 2300Kg at a cost of Rs.9800.00. </a:t>
            </a:r>
            <a:r>
              <a:rPr lang="en-US" sz="2000" dirty="0" err="1" smtClean="0"/>
              <a:t>Labour</a:t>
            </a:r>
            <a:r>
              <a:rPr lang="en-US" sz="2000" dirty="0" smtClean="0"/>
              <a:t> hours worked 8000 hours and paid Rs.42,000.00. Variable overhead amounted to Rs.2600.00. Fixed overhead paid amounted to Rs.Rs.42,300.00. You required to prepare a operating statement for the month of June. </a:t>
            </a:r>
            <a:endParaRPr lang="en-US" sz="2000" dirty="0"/>
          </a:p>
        </p:txBody>
      </p:sp>
    </p:spTree>
    <p:extLst>
      <p:ext uri="{BB962C8B-B14F-4D97-AF65-F5344CB8AC3E}">
        <p14:creationId xmlns:p14="http://schemas.microsoft.com/office/powerpoint/2010/main" val="2314536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Achieving</a:t>
            </a:r>
            <a:r>
              <a:rPr lang="en-US" dirty="0"/>
              <a:t> the excellence in process improvement</a:t>
            </a:r>
            <a:br>
              <a:rPr lang="en-US" dirty="0"/>
            </a:br>
            <a:r>
              <a:rPr lang="en-US" dirty="0"/>
              <a:t> </a:t>
            </a:r>
          </a:p>
        </p:txBody>
      </p:sp>
      <p:sp>
        <p:nvSpPr>
          <p:cNvPr id="3" name="TextBox 2"/>
          <p:cNvSpPr txBox="1"/>
          <p:nvPr/>
        </p:nvSpPr>
        <p:spPr>
          <a:xfrm>
            <a:off x="381000" y="1905000"/>
            <a:ext cx="3810000" cy="3139321"/>
          </a:xfrm>
          <a:prstGeom prst="rect">
            <a:avLst/>
          </a:prstGeom>
          <a:noFill/>
        </p:spPr>
        <p:txBody>
          <a:bodyPr wrap="square" rtlCol="0">
            <a:spAutoFit/>
          </a:bodyPr>
          <a:lstStyle/>
          <a:p>
            <a:r>
              <a:rPr lang="en-US" b="1" u="sng" dirty="0" smtClean="0"/>
              <a:t>Kaizon </a:t>
            </a:r>
          </a:p>
          <a:p>
            <a:pPr algn="ctr"/>
            <a:r>
              <a:rPr lang="en-US" dirty="0" smtClean="0"/>
              <a:t>“Improvment change for the better”</a:t>
            </a:r>
          </a:p>
          <a:p>
            <a:pPr algn="ctr"/>
            <a:r>
              <a:rPr lang="en-US" dirty="0"/>
              <a:t>Kaizon is the philosophy of the </a:t>
            </a:r>
            <a:r>
              <a:rPr lang="en-US" dirty="0" smtClean="0"/>
              <a:t>companyto</a:t>
            </a:r>
            <a:r>
              <a:rPr lang="en-US" dirty="0"/>
              <a:t> achieve the process excellence to improve the financial indicators . Continues improvement is the rule of the game. Team, change in attitudes, participating, </a:t>
            </a:r>
            <a:r>
              <a:rPr lang="en-US" dirty="0" smtClean="0"/>
              <a:t>quality and</a:t>
            </a:r>
            <a:r>
              <a:rPr lang="en-US" dirty="0"/>
              <a:t> process improvement circle, brainstorming, empowerment are the key value drivers of a Kaizon culture. </a:t>
            </a:r>
            <a:endParaRPr lang="en-US" dirty="0" smtClean="0"/>
          </a:p>
        </p:txBody>
      </p:sp>
      <p:sp>
        <p:nvSpPr>
          <p:cNvPr id="4" name="TextBox 3"/>
          <p:cNvSpPr txBox="1"/>
          <p:nvPr/>
        </p:nvSpPr>
        <p:spPr>
          <a:xfrm>
            <a:off x="4953000" y="1905000"/>
            <a:ext cx="3810000" cy="3139321"/>
          </a:xfrm>
          <a:prstGeom prst="rect">
            <a:avLst/>
          </a:prstGeom>
          <a:noFill/>
        </p:spPr>
        <p:txBody>
          <a:bodyPr wrap="square" rtlCol="0">
            <a:spAutoFit/>
          </a:bodyPr>
          <a:lstStyle/>
          <a:p>
            <a:r>
              <a:rPr lang="en-US" u="sng" dirty="0" smtClean="0"/>
              <a:t>Six</a:t>
            </a:r>
            <a:r>
              <a:rPr lang="en-US" dirty="0" smtClean="0"/>
              <a:t> </a:t>
            </a:r>
            <a:r>
              <a:rPr lang="en-US" b="1" u="sng" dirty="0" smtClean="0"/>
              <a:t>sigma </a:t>
            </a:r>
          </a:p>
          <a:p>
            <a:r>
              <a:rPr lang="en-US" dirty="0" smtClean="0"/>
              <a:t>Eliminate defects </a:t>
            </a:r>
          </a:p>
          <a:p>
            <a:endParaRPr lang="en-US" dirty="0"/>
          </a:p>
          <a:p>
            <a:r>
              <a:rPr lang="en-US" dirty="0" smtClean="0"/>
              <a:t>Six sigma is looking at two methodlogies to  elimiante the wastage</a:t>
            </a:r>
          </a:p>
          <a:p>
            <a:endParaRPr lang="en-US" dirty="0"/>
          </a:p>
          <a:p>
            <a:r>
              <a:rPr lang="en-US" dirty="0" smtClean="0"/>
              <a:t>DMAIC= Define, measure, analysis, improve and control OR</a:t>
            </a:r>
          </a:p>
          <a:p>
            <a:r>
              <a:rPr lang="en-US" dirty="0" smtClean="0"/>
              <a:t>DMADV= Define, measure, analysis, design and control </a:t>
            </a:r>
            <a:endParaRPr lang="en-US" dirty="0"/>
          </a:p>
        </p:txBody>
      </p:sp>
      <p:sp>
        <p:nvSpPr>
          <p:cNvPr id="5" name="TextBox 4"/>
          <p:cNvSpPr txBox="1"/>
          <p:nvPr/>
        </p:nvSpPr>
        <p:spPr>
          <a:xfrm>
            <a:off x="533400" y="5562600"/>
            <a:ext cx="8001000" cy="369332"/>
          </a:xfrm>
          <a:prstGeom prst="rect">
            <a:avLst/>
          </a:prstGeom>
          <a:noFill/>
        </p:spPr>
        <p:txBody>
          <a:bodyPr wrap="square" rtlCol="0">
            <a:spAutoFit/>
          </a:bodyPr>
          <a:lstStyle/>
          <a:p>
            <a:r>
              <a:rPr lang="en-US" dirty="0">
                <a:hlinkClick r:id="rId2"/>
              </a:rPr>
              <a:t>https://</a:t>
            </a:r>
            <a:r>
              <a:rPr lang="en-US" dirty="0" smtClean="0">
                <a:hlinkClick r:id="rId2"/>
              </a:rPr>
              <a:t>www.youtube.com/watch?v=ilDAYBR5sQU</a:t>
            </a:r>
            <a:r>
              <a:rPr lang="en-US" dirty="0" smtClean="0"/>
              <a:t> </a:t>
            </a:r>
            <a:endParaRPr lang="en-US" dirty="0"/>
          </a:p>
        </p:txBody>
      </p:sp>
    </p:spTree>
    <p:extLst>
      <p:ext uri="{BB962C8B-B14F-4D97-AF65-F5344CB8AC3E}">
        <p14:creationId xmlns:p14="http://schemas.microsoft.com/office/powerpoint/2010/main" val="1970116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Planning and Operating </a:t>
            </a:r>
            <a:r>
              <a:rPr lang="en-US" b="1" dirty="0" smtClean="0"/>
              <a:t>Variances</a:t>
            </a:r>
            <a:endParaRPr lang="en-US" dirty="0"/>
          </a:p>
        </p:txBody>
      </p:sp>
      <p:sp>
        <p:nvSpPr>
          <p:cNvPr id="3" name="TextBox 2"/>
          <p:cNvSpPr txBox="1"/>
          <p:nvPr/>
        </p:nvSpPr>
        <p:spPr>
          <a:xfrm>
            <a:off x="609600" y="1524000"/>
            <a:ext cx="8153400" cy="3139321"/>
          </a:xfrm>
          <a:prstGeom prst="rect">
            <a:avLst/>
          </a:prstGeom>
          <a:noFill/>
        </p:spPr>
        <p:txBody>
          <a:bodyPr wrap="square" rtlCol="0">
            <a:spAutoFit/>
          </a:bodyPr>
          <a:lstStyle/>
          <a:p>
            <a:pPr marL="285750" indent="-285750" algn="just">
              <a:buFont typeface="Arial" pitchFamily="34" charset="0"/>
              <a:buChar char="•"/>
            </a:pPr>
            <a:r>
              <a:rPr lang="en-US" dirty="0"/>
              <a:t>Explaining the causes of variances is a key step in </a:t>
            </a:r>
            <a:r>
              <a:rPr lang="en-US" dirty="0">
                <a:hlinkClick r:id="rId2"/>
              </a:rPr>
              <a:t>variance analysis</a:t>
            </a:r>
            <a:r>
              <a:rPr lang="en-US" dirty="0"/>
              <a:t>. In some cases the cause is purely operational (e.g. the price of raw materials went up due to market shortages) but in some cases the cause is due to poor budgeting and planning (e.g. we used an out of date price list when setting the standard cost of materials</a:t>
            </a:r>
            <a:r>
              <a:rPr lang="en-US" dirty="0" smtClean="0"/>
              <a:t>).</a:t>
            </a:r>
          </a:p>
          <a:p>
            <a:pPr marL="285750" indent="-285750" algn="just">
              <a:buFont typeface="Arial" pitchFamily="34" charset="0"/>
              <a:buChar char="•"/>
            </a:pPr>
            <a:r>
              <a:rPr lang="en-US" dirty="0" smtClean="0"/>
              <a:t>Detail analysis of the variances leads to better understand the planning errors and the operational errors.</a:t>
            </a:r>
          </a:p>
          <a:p>
            <a:pPr marL="285750" indent="-285750" algn="just">
              <a:buFont typeface="Arial" pitchFamily="34" charset="0"/>
              <a:buChar char="•"/>
            </a:pPr>
            <a:r>
              <a:rPr lang="en-US" dirty="0" smtClean="0"/>
              <a:t>Else all the planning errors are accounted as a operational inefficiencies of labors, purchasing and the production.  </a:t>
            </a:r>
          </a:p>
          <a:p>
            <a:pPr algn="just"/>
            <a:endParaRPr lang="en-US" dirty="0"/>
          </a:p>
          <a:p>
            <a:pPr marL="285750" indent="-285750" algn="just">
              <a:buFont typeface="Arial" pitchFamily="34" charset="0"/>
              <a:buChar char="•"/>
            </a:pPr>
            <a:r>
              <a:rPr lang="en-US" dirty="0" smtClean="0"/>
              <a:t> Revision of the original budget or standard lead to planning variances. </a:t>
            </a:r>
            <a:endParaRPr lang="en-US" dirty="0"/>
          </a:p>
        </p:txBody>
      </p:sp>
    </p:spTree>
    <p:extLst>
      <p:ext uri="{BB962C8B-B14F-4D97-AF65-F5344CB8AC3E}">
        <p14:creationId xmlns:p14="http://schemas.microsoft.com/office/powerpoint/2010/main" val="1837848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pic>
        <p:nvPicPr>
          <p:cNvPr id="3" name="Picture 2" descr="http://kfknowledgebank.kaplan.co.uk/ACCAPEDIA/Wiki%20Pages_Data/283/8cf314dd18fe3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467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837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1- Revising the </a:t>
            </a:r>
            <a:r>
              <a:rPr lang="en-US" b="1" dirty="0" smtClean="0"/>
              <a:t>standard</a:t>
            </a:r>
            <a:endParaRPr lang="en-US" dirty="0"/>
          </a:p>
        </p:txBody>
      </p:sp>
      <p:sp>
        <p:nvSpPr>
          <p:cNvPr id="3" name="TextBox 2"/>
          <p:cNvSpPr txBox="1"/>
          <p:nvPr/>
        </p:nvSpPr>
        <p:spPr>
          <a:xfrm>
            <a:off x="762000" y="1524000"/>
            <a:ext cx="7924800" cy="2585323"/>
          </a:xfrm>
          <a:prstGeom prst="rect">
            <a:avLst/>
          </a:prstGeom>
          <a:noFill/>
        </p:spPr>
        <p:txBody>
          <a:bodyPr wrap="square" rtlCol="0">
            <a:spAutoFit/>
          </a:bodyPr>
          <a:lstStyle/>
          <a:p>
            <a:r>
              <a:rPr lang="en-US" b="1" dirty="0"/>
              <a:t>Example:</a:t>
            </a:r>
            <a:r>
              <a:rPr lang="en-US" dirty="0"/>
              <a:t> at the begging of 20X0, WB ltd set a standard marginal cost for its major product of </a:t>
            </a:r>
            <a:r>
              <a:rPr lang="en-US" dirty="0" err="1"/>
              <a:t>Rs</a:t>
            </a:r>
            <a:r>
              <a:rPr lang="en-US" dirty="0"/>
              <a:t>. 25 per unit. The standard cost is recalculated once each year. Actual production costs during August 20X0 were </a:t>
            </a:r>
            <a:r>
              <a:rPr lang="en-US" dirty="0" err="1"/>
              <a:t>Rs</a:t>
            </a:r>
            <a:r>
              <a:rPr lang="en-US" dirty="0"/>
              <a:t>. 304,000, when 8,000 units were made. </a:t>
            </a:r>
          </a:p>
          <a:p>
            <a:r>
              <a:rPr lang="en-US" dirty="0"/>
              <a:t>With the benefit of hindsight, the management of WB ltd realizes that a more realistic standard cost for current condition would be </a:t>
            </a:r>
            <a:r>
              <a:rPr lang="en-US" dirty="0" err="1"/>
              <a:t>Rs</a:t>
            </a:r>
            <a:r>
              <a:rPr lang="en-US" dirty="0"/>
              <a:t>. 40 per unit. The planned standard cost of </a:t>
            </a:r>
            <a:r>
              <a:rPr lang="en-US" dirty="0" err="1"/>
              <a:t>Rs</a:t>
            </a:r>
            <a:r>
              <a:rPr lang="en-US" dirty="0"/>
              <a:t>. 25 is unrealistically low. </a:t>
            </a:r>
          </a:p>
          <a:p>
            <a:r>
              <a:rPr lang="en-US" i="1" dirty="0"/>
              <a:t>Calculate the planning and operational variances. </a:t>
            </a:r>
            <a:endParaRPr lang="en-US" dirty="0"/>
          </a:p>
          <a:p>
            <a:r>
              <a:rPr lang="en-US" dirty="0"/>
              <a:t> </a:t>
            </a:r>
          </a:p>
        </p:txBody>
      </p:sp>
    </p:spTree>
    <p:extLst>
      <p:ext uri="{BB962C8B-B14F-4D97-AF65-F5344CB8AC3E}">
        <p14:creationId xmlns:p14="http://schemas.microsoft.com/office/powerpoint/2010/main" val="1999969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Question 2</a:t>
            </a:r>
            <a:r>
              <a:rPr lang="en-US" dirty="0" smtClean="0"/>
              <a:t>: </a:t>
            </a:r>
            <a:r>
              <a:rPr lang="en-US" dirty="0"/>
              <a:t>total planning and operational variances </a:t>
            </a:r>
          </a:p>
        </p:txBody>
      </p:sp>
      <p:sp>
        <p:nvSpPr>
          <p:cNvPr id="3" name="TextBox 2"/>
          <p:cNvSpPr txBox="1"/>
          <p:nvPr/>
        </p:nvSpPr>
        <p:spPr>
          <a:xfrm>
            <a:off x="533400" y="1752600"/>
            <a:ext cx="7848600" cy="3693319"/>
          </a:xfrm>
          <a:prstGeom prst="rect">
            <a:avLst/>
          </a:prstGeom>
          <a:noFill/>
        </p:spPr>
        <p:txBody>
          <a:bodyPr wrap="square" rtlCol="0">
            <a:spAutoFit/>
          </a:bodyPr>
          <a:lstStyle/>
          <a:p>
            <a:r>
              <a:rPr lang="en-US" dirty="0"/>
              <a:t>Suppose a budget is prepared which includes a raw materials cost per unit of product of </a:t>
            </a:r>
            <a:r>
              <a:rPr lang="en-US" dirty="0" err="1"/>
              <a:t>Rs</a:t>
            </a:r>
            <a:r>
              <a:rPr lang="en-US" dirty="0"/>
              <a:t>. 2 (2kg of copper at </a:t>
            </a:r>
            <a:r>
              <a:rPr lang="en-US" dirty="0" err="1"/>
              <a:t>Rs</a:t>
            </a:r>
            <a:r>
              <a:rPr lang="en-US" dirty="0"/>
              <a:t>. 1 per kg). Due to a rise in world prices for copper during the year, the average market price of copper rises to </a:t>
            </a:r>
            <a:r>
              <a:rPr lang="en-US" dirty="0" err="1"/>
              <a:t>Rs</a:t>
            </a:r>
            <a:r>
              <a:rPr lang="en-US" dirty="0"/>
              <a:t>. 1.50 per kg. During the year, 1000 units were produced at a cost of </a:t>
            </a:r>
            <a:r>
              <a:rPr lang="en-US" dirty="0" err="1"/>
              <a:t>Rs</a:t>
            </a:r>
            <a:r>
              <a:rPr lang="en-US" dirty="0"/>
              <a:t>. 3,250 for 2,200kg of copper. </a:t>
            </a:r>
            <a:r>
              <a:rPr lang="en-US" dirty="0" smtClean="0"/>
              <a:t> Calculate the planning and operational variance </a:t>
            </a:r>
          </a:p>
          <a:p>
            <a:endParaRPr lang="en-US" b="1" dirty="0" smtClean="0"/>
          </a:p>
          <a:p>
            <a:r>
              <a:rPr lang="en-US" b="1" dirty="0" smtClean="0"/>
              <a:t>Quetion3</a:t>
            </a:r>
            <a:r>
              <a:rPr lang="en-US" b="1" dirty="0"/>
              <a:t>:</a:t>
            </a:r>
            <a:r>
              <a:rPr lang="en-US" dirty="0"/>
              <a:t> planning variances and sub- variances </a:t>
            </a:r>
          </a:p>
          <a:p>
            <a:r>
              <a:rPr lang="en-US" dirty="0"/>
              <a:t>The standard materials cost of a product is 3kg. </a:t>
            </a:r>
            <a:r>
              <a:rPr lang="en-US" dirty="0" err="1"/>
              <a:t>Rs</a:t>
            </a:r>
            <a:r>
              <a:rPr lang="en-US" dirty="0"/>
              <a:t>. 1.50 per Kg=</a:t>
            </a:r>
            <a:r>
              <a:rPr lang="en-US" dirty="0" err="1"/>
              <a:t>Rs</a:t>
            </a:r>
            <a:r>
              <a:rPr lang="en-US" dirty="0"/>
              <a:t>. 3.50. Actual production of 10,000 units used 28,000 kg at a cost of </a:t>
            </a:r>
            <a:r>
              <a:rPr lang="en-US" dirty="0" err="1"/>
              <a:t>Rs</a:t>
            </a:r>
            <a:r>
              <a:rPr lang="en-US" dirty="0"/>
              <a:t>. 50,000. In retrospect it was realized that the standard materials cost should have been 2.5kg per unit at a cost of </a:t>
            </a:r>
            <a:r>
              <a:rPr lang="en-US" dirty="0" err="1"/>
              <a:t>Rs</a:t>
            </a:r>
            <a:r>
              <a:rPr lang="en-US" dirty="0"/>
              <a:t>. 1.80 per kg (so that the total cost per unit was correct) </a:t>
            </a:r>
          </a:p>
          <a:p>
            <a:r>
              <a:rPr lang="en-US" dirty="0"/>
              <a:t> </a:t>
            </a:r>
          </a:p>
          <a:p>
            <a:r>
              <a:rPr lang="en-US" i="1" dirty="0"/>
              <a:t>Calculate the planning and operational variances in as much detail as possible</a:t>
            </a:r>
            <a:endParaRPr lang="en-US" dirty="0"/>
          </a:p>
        </p:txBody>
      </p:sp>
    </p:spTree>
    <p:extLst>
      <p:ext uri="{BB962C8B-B14F-4D97-AF65-F5344CB8AC3E}">
        <p14:creationId xmlns:p14="http://schemas.microsoft.com/office/powerpoint/2010/main" val="1595217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1219200"/>
            <a:ext cx="8229600" cy="777875"/>
          </a:xfrm>
        </p:spPr>
        <p:txBody>
          <a:bodyPr/>
          <a:lstStyle/>
          <a:p>
            <a:pPr algn="ctr" eaLnBrk="1" hangingPunct="1">
              <a:defRPr/>
            </a:pPr>
            <a:r>
              <a:rPr lang="en-AU" dirty="0" smtClean="0">
                <a:solidFill>
                  <a:schemeClr val="accent5">
                    <a:lumMod val="10000"/>
                  </a:schemeClr>
                </a:solidFill>
              </a:rPr>
              <a:t>Budgets</a:t>
            </a:r>
          </a:p>
        </p:txBody>
      </p:sp>
      <p:sp>
        <p:nvSpPr>
          <p:cNvPr id="34819" name="Rectangle 3"/>
          <p:cNvSpPr>
            <a:spLocks noGrp="1" noChangeArrowheads="1"/>
          </p:cNvSpPr>
          <p:nvPr>
            <p:ph idx="1"/>
          </p:nvPr>
        </p:nvSpPr>
        <p:spPr>
          <a:xfrm>
            <a:off x="571500" y="2428875"/>
            <a:ext cx="7607300" cy="3868738"/>
          </a:xfrm>
        </p:spPr>
        <p:txBody>
          <a:bodyPr/>
          <a:lstStyle/>
          <a:p>
            <a:pPr eaLnBrk="1" hangingPunct="1">
              <a:buFontTx/>
              <a:buNone/>
              <a:defRPr/>
            </a:pPr>
            <a:r>
              <a:rPr lang="en-GB" sz="2400" dirty="0" smtClean="0"/>
              <a:t>	</a:t>
            </a:r>
            <a:r>
              <a:rPr lang="en-GB" sz="2400" dirty="0" smtClean="0">
                <a:solidFill>
                  <a:schemeClr val="accent5">
                    <a:lumMod val="10000"/>
                  </a:schemeClr>
                </a:solidFill>
              </a:rPr>
              <a:t>What is a budget?</a:t>
            </a:r>
          </a:p>
          <a:p>
            <a:pPr lvl="1" eaLnBrk="1" hangingPunct="1">
              <a:defRPr/>
            </a:pPr>
            <a:r>
              <a:rPr lang="en-GB" dirty="0" smtClean="0">
                <a:solidFill>
                  <a:schemeClr val="accent5">
                    <a:lumMod val="10000"/>
                  </a:schemeClr>
                </a:solidFill>
              </a:rPr>
              <a:t>a plan </a:t>
            </a:r>
          </a:p>
          <a:p>
            <a:pPr lvl="1" eaLnBrk="1" hangingPunct="1">
              <a:defRPr/>
            </a:pPr>
            <a:r>
              <a:rPr lang="en-GB" dirty="0" smtClean="0">
                <a:solidFill>
                  <a:schemeClr val="accent5">
                    <a:lumMod val="10000"/>
                  </a:schemeClr>
                </a:solidFill>
              </a:rPr>
              <a:t>expressed in monetary terms </a:t>
            </a:r>
          </a:p>
          <a:p>
            <a:pPr lvl="1" eaLnBrk="1" hangingPunct="1">
              <a:defRPr/>
            </a:pPr>
            <a:r>
              <a:rPr lang="en-GB" dirty="0" smtClean="0">
                <a:solidFill>
                  <a:schemeClr val="accent5">
                    <a:lumMod val="10000"/>
                  </a:schemeClr>
                </a:solidFill>
              </a:rPr>
              <a:t>covering a future time period </a:t>
            </a:r>
          </a:p>
          <a:p>
            <a:pPr lvl="1" eaLnBrk="1" hangingPunct="1">
              <a:defRPr/>
            </a:pPr>
            <a:r>
              <a:rPr lang="en-GB" dirty="0" smtClean="0">
                <a:solidFill>
                  <a:schemeClr val="accent5">
                    <a:lumMod val="10000"/>
                  </a:schemeClr>
                </a:solidFill>
              </a:rPr>
              <a:t>based on a defined level of activity </a:t>
            </a:r>
          </a:p>
          <a:p>
            <a:pPr eaLnBrk="1" hangingPunct="1">
              <a:defRPr/>
            </a:pPr>
            <a:endParaRPr lang="en-AU" dirty="0" smtClean="0"/>
          </a:p>
        </p:txBody>
      </p:sp>
    </p:spTree>
    <p:extLst>
      <p:ext uri="{BB962C8B-B14F-4D97-AF65-F5344CB8AC3E}">
        <p14:creationId xmlns:p14="http://schemas.microsoft.com/office/powerpoint/2010/main" val="414381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p:txBody>
          <a:bodyPr/>
          <a:lstStyle/>
          <a:p>
            <a:pPr>
              <a:buFont typeface="Wingdings" pitchFamily="2" charset="2"/>
              <a:buNone/>
            </a:pPr>
            <a:r>
              <a:rPr lang="en-AU" smtClean="0"/>
              <a:t>Budgeting can be used as a </a:t>
            </a:r>
            <a:r>
              <a:rPr lang="en-AU" i="1" smtClean="0">
                <a:solidFill>
                  <a:srgbClr val="CC0000"/>
                </a:solidFill>
              </a:rPr>
              <a:t>planning tool</a:t>
            </a:r>
            <a:r>
              <a:rPr lang="en-AU" i="1" smtClean="0"/>
              <a:t> </a:t>
            </a:r>
            <a:r>
              <a:rPr lang="en-AU" smtClean="0"/>
              <a:t>by</a:t>
            </a:r>
          </a:p>
          <a:p>
            <a:pPr>
              <a:buFont typeface="Wingdings" pitchFamily="2" charset="2"/>
              <a:buNone/>
            </a:pPr>
            <a:r>
              <a:rPr lang="en-AU" smtClean="0"/>
              <a:t>Management .Therefore primary phases of the</a:t>
            </a:r>
          </a:p>
          <a:p>
            <a:pPr>
              <a:buFont typeface="Wingdings" pitchFamily="2" charset="2"/>
              <a:buNone/>
            </a:pPr>
            <a:r>
              <a:rPr lang="en-AU" smtClean="0"/>
              <a:t>budgeting are</a:t>
            </a:r>
          </a:p>
          <a:p>
            <a:pPr>
              <a:buFont typeface="Wingdings" pitchFamily="2" charset="2"/>
              <a:buChar char="q"/>
            </a:pPr>
            <a:r>
              <a:rPr lang="en-AU" smtClean="0"/>
              <a:t> Planning</a:t>
            </a:r>
          </a:p>
          <a:p>
            <a:pPr>
              <a:buFont typeface="Wingdings" pitchFamily="2" charset="2"/>
              <a:buChar char="q"/>
            </a:pPr>
            <a:r>
              <a:rPr lang="en-AU" smtClean="0"/>
              <a:t> Control </a:t>
            </a:r>
            <a:endParaRPr lang="en-US" smtClean="0"/>
          </a:p>
        </p:txBody>
      </p:sp>
      <p:pic>
        <p:nvPicPr>
          <p:cNvPr id="860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701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511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5">
                    <a:lumMod val="10000"/>
                  </a:schemeClr>
                </a:solidFill>
              </a:rPr>
              <a:t>Why comprehensive budgeting </a:t>
            </a:r>
            <a:endParaRPr lang="en-US" dirty="0">
              <a:solidFill>
                <a:schemeClr val="accent5">
                  <a:lumMod val="10000"/>
                </a:schemeClr>
              </a:solidFill>
            </a:endParaRPr>
          </a:p>
        </p:txBody>
      </p:sp>
      <p:sp>
        <p:nvSpPr>
          <p:cNvPr id="3" name="Content Placeholder 2"/>
          <p:cNvSpPr>
            <a:spLocks noGrp="1"/>
          </p:cNvSpPr>
          <p:nvPr>
            <p:ph idx="1"/>
          </p:nvPr>
        </p:nvSpPr>
        <p:spPr>
          <a:xfrm>
            <a:off x="304800" y="1600200"/>
            <a:ext cx="8382000" cy="4525963"/>
          </a:xfrm>
        </p:spPr>
        <p:txBody>
          <a:bodyPr/>
          <a:lstStyle/>
          <a:p>
            <a:pPr algn="ctr">
              <a:buFont typeface="Wingdings" pitchFamily="2" charset="2"/>
              <a:buNone/>
              <a:defRPr/>
            </a:pPr>
            <a:r>
              <a:rPr lang="en-US" dirty="0" smtClean="0">
                <a:solidFill>
                  <a:schemeClr val="accent5">
                    <a:lumMod val="10000"/>
                  </a:schemeClr>
                </a:solidFill>
              </a:rPr>
              <a:t>Identify the organizational interrelated impact on</a:t>
            </a:r>
          </a:p>
          <a:p>
            <a:pPr algn="ctr">
              <a:buFont typeface="Wingdings" pitchFamily="2" charset="2"/>
              <a:buNone/>
              <a:defRPr/>
            </a:pPr>
            <a:r>
              <a:rPr lang="en-US" dirty="0" smtClean="0">
                <a:solidFill>
                  <a:schemeClr val="accent5">
                    <a:lumMod val="10000"/>
                  </a:schemeClr>
                </a:solidFill>
              </a:rPr>
              <a:t>the operational income, financial position and</a:t>
            </a:r>
          </a:p>
          <a:p>
            <a:pPr algn="ctr">
              <a:buFont typeface="Wingdings" pitchFamily="2" charset="2"/>
              <a:buNone/>
              <a:defRPr/>
            </a:pPr>
            <a:r>
              <a:rPr lang="en-US" dirty="0" smtClean="0">
                <a:solidFill>
                  <a:schemeClr val="accent5">
                    <a:lumMod val="10000"/>
                  </a:schemeClr>
                </a:solidFill>
              </a:rPr>
              <a:t>The cash flow</a:t>
            </a:r>
            <a:r>
              <a:rPr lang="en-US" dirty="0" smtClean="0"/>
              <a:t>.</a:t>
            </a:r>
            <a:endParaRPr lang="en-US" dirty="0"/>
          </a:p>
          <a:p>
            <a:pPr marL="0" indent="0">
              <a:buNone/>
              <a:defRPr/>
            </a:pPr>
            <a:r>
              <a:rPr lang="en-AU" dirty="0" smtClean="0">
                <a:solidFill>
                  <a:schemeClr val="accent5">
                    <a:lumMod val="10000"/>
                  </a:schemeClr>
                </a:solidFill>
              </a:rPr>
              <a:t>Fixed budget </a:t>
            </a:r>
            <a:endParaRPr lang="en-AU" dirty="0">
              <a:solidFill>
                <a:schemeClr val="accent5">
                  <a:lumMod val="10000"/>
                </a:schemeClr>
              </a:solidFill>
            </a:endParaRPr>
          </a:p>
          <a:p>
            <a:pPr lvl="1">
              <a:defRPr/>
            </a:pPr>
            <a:r>
              <a:rPr lang="en-AU" sz="2000" dirty="0">
                <a:solidFill>
                  <a:schemeClr val="accent5">
                    <a:lumMod val="10000"/>
                  </a:schemeClr>
                </a:solidFill>
              </a:rPr>
              <a:t>Defined period, usually 12 months by month</a:t>
            </a:r>
          </a:p>
          <a:p>
            <a:pPr algn="ctr">
              <a:buFont typeface="Wingdings" pitchFamily="2" charset="2"/>
              <a:buNone/>
              <a:defRPr/>
            </a:pPr>
            <a:endParaRPr lang="en-US" dirty="0" smtClean="0"/>
          </a:p>
        </p:txBody>
      </p:sp>
    </p:spTree>
    <p:extLst>
      <p:ext uri="{BB962C8B-B14F-4D97-AF65-F5344CB8AC3E}">
        <p14:creationId xmlns:p14="http://schemas.microsoft.com/office/powerpoint/2010/main" val="3074407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altLang="en-US" smtClean="0"/>
              <a:t>Problems with traditional budgeting </a:t>
            </a:r>
          </a:p>
        </p:txBody>
      </p:sp>
      <p:sp>
        <p:nvSpPr>
          <p:cNvPr id="3" name="Content Placeholder 2"/>
          <p:cNvSpPr>
            <a:spLocks noGrp="1"/>
          </p:cNvSpPr>
          <p:nvPr>
            <p:ph idx="1"/>
          </p:nvPr>
        </p:nvSpPr>
        <p:spPr>
          <a:xfrm>
            <a:off x="493713" y="3733800"/>
            <a:ext cx="8229600" cy="2819400"/>
          </a:xfrm>
        </p:spPr>
        <p:txBody>
          <a:bodyPr>
            <a:normAutofit lnSpcReduction="10000"/>
          </a:bodyPr>
          <a:lstStyle/>
          <a:p>
            <a:pPr>
              <a:defRPr/>
            </a:pPr>
            <a:r>
              <a:rPr lang="en-US" sz="2800" dirty="0" smtClean="0"/>
              <a:t>Game playing (Dysfunctional behavior of the departmental heads) </a:t>
            </a:r>
          </a:p>
          <a:p>
            <a:pPr>
              <a:defRPr/>
            </a:pPr>
            <a:r>
              <a:rPr lang="en-US" sz="2800" dirty="0" smtClean="0"/>
              <a:t>Time related issue (Planning and implementation gap , negotiation and approval</a:t>
            </a:r>
          </a:p>
          <a:p>
            <a:pPr>
              <a:defRPr/>
            </a:pPr>
            <a:r>
              <a:rPr lang="en-US" sz="2800" dirty="0"/>
              <a:t> </a:t>
            </a:r>
            <a:r>
              <a:rPr lang="en-US" sz="2800" dirty="0" smtClean="0"/>
              <a:t>Strategic issues/not fit with the purpose and the strategy  </a:t>
            </a:r>
            <a:r>
              <a:rPr lang="en-US" sz="2800" dirty="0"/>
              <a:t>(Libby and </a:t>
            </a:r>
            <a:r>
              <a:rPr lang="en-US" sz="2800" dirty="0" smtClean="0"/>
              <a:t>Lindsay</a:t>
            </a:r>
            <a:r>
              <a:rPr lang="en-US" sz="2800" dirty="0"/>
              <a:t>, 2010)</a:t>
            </a:r>
          </a:p>
          <a:p>
            <a:pPr>
              <a:defRPr/>
            </a:pPr>
            <a:endParaRPr lang="en-US" dirty="0" smtClean="0"/>
          </a:p>
          <a:p>
            <a:pPr marL="0" indent="0">
              <a:buFont typeface="Arial" panose="020B0604020202020204" pitchFamily="34" charset="0"/>
              <a:buNone/>
              <a:defRPr/>
            </a:pPr>
            <a:endParaRPr lang="en-US" dirty="0"/>
          </a:p>
        </p:txBody>
      </p:sp>
      <p:sp>
        <p:nvSpPr>
          <p:cNvPr id="4" name="TextBox 3"/>
          <p:cNvSpPr txBox="1"/>
          <p:nvPr/>
        </p:nvSpPr>
        <p:spPr>
          <a:xfrm>
            <a:off x="533400" y="1828800"/>
            <a:ext cx="8001000" cy="1938338"/>
          </a:xfrm>
          <a:prstGeom prst="rect">
            <a:avLst/>
          </a:prstGeom>
          <a:noFill/>
        </p:spPr>
        <p:txBody>
          <a:bodyPr>
            <a:spAutoFit/>
          </a:bodyPr>
          <a:lstStyle/>
          <a:p>
            <a:pPr algn="just">
              <a:defRPr/>
            </a:pPr>
            <a:r>
              <a:rPr lang="en-US" sz="2400" dirty="0">
                <a:latin typeface="+mn-lt"/>
              </a:rPr>
              <a:t>In general, the literature related to the criticism against budgeting can be roughly divided into two main groups; while others argue that the use of budgets is fundamentally defective, others argue that the problems emerge only because of the way that budgets are used. </a:t>
            </a:r>
          </a:p>
        </p:txBody>
      </p:sp>
    </p:spTree>
    <p:extLst>
      <p:ext uri="{BB962C8B-B14F-4D97-AF65-F5344CB8AC3E}">
        <p14:creationId xmlns:p14="http://schemas.microsoft.com/office/powerpoint/2010/main" val="333881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performance indicators VS Actual performance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19612956"/>
              </p:ext>
            </p:extLst>
          </p:nvPr>
        </p:nvGraphicFramePr>
        <p:xfrm>
          <a:off x="685800" y="1524000"/>
          <a:ext cx="8077200" cy="4191000"/>
        </p:xfrm>
        <a:graphic>
          <a:graphicData uri="http://schemas.openxmlformats.org/drawingml/2006/table">
            <a:tbl>
              <a:tblPr firstRow="1" bandRow="1">
                <a:tableStyleId>{21E4AEA4-8DFA-4A89-87EB-49C32662AFE0}</a:tableStyleId>
              </a:tblPr>
              <a:tblGrid>
                <a:gridCol w="3352800"/>
                <a:gridCol w="2032000"/>
                <a:gridCol w="2692400"/>
              </a:tblGrid>
              <a:tr h="698500">
                <a:tc>
                  <a:txBody>
                    <a:bodyPr/>
                    <a:lstStyle/>
                    <a:p>
                      <a:r>
                        <a:rPr lang="en-US" dirty="0" smtClean="0"/>
                        <a:t>KPI/Pre cost target </a:t>
                      </a:r>
                      <a:endParaRPr lang="en-US" dirty="0"/>
                    </a:p>
                  </a:txBody>
                  <a:tcPr/>
                </a:tc>
                <a:tc>
                  <a:txBody>
                    <a:bodyPr/>
                    <a:lstStyle/>
                    <a:p>
                      <a:r>
                        <a:rPr lang="en-US" dirty="0" smtClean="0"/>
                        <a:t>Actual/Post cost </a:t>
                      </a:r>
                      <a:endParaRPr lang="en-US" dirty="0"/>
                    </a:p>
                  </a:txBody>
                  <a:tcPr/>
                </a:tc>
                <a:tc>
                  <a:txBody>
                    <a:bodyPr/>
                    <a:lstStyle/>
                    <a:p>
                      <a:r>
                        <a:rPr lang="en-US" dirty="0" smtClean="0"/>
                        <a:t>Variance </a:t>
                      </a:r>
                      <a:endParaRPr lang="en-US" dirty="0"/>
                    </a:p>
                  </a:txBody>
                  <a:tcPr/>
                </a:tc>
              </a:tr>
              <a:tr h="698500">
                <a:tc>
                  <a:txBody>
                    <a:bodyPr/>
                    <a:lstStyle/>
                    <a:p>
                      <a:r>
                        <a:rPr lang="en-US" dirty="0" smtClean="0"/>
                        <a:t>Direct material 10.00 per unit</a:t>
                      </a:r>
                      <a:endParaRPr lang="en-US" dirty="0"/>
                    </a:p>
                  </a:txBody>
                  <a:tcPr/>
                </a:tc>
                <a:tc>
                  <a:txBody>
                    <a:bodyPr/>
                    <a:lstStyle/>
                    <a:p>
                      <a:r>
                        <a:rPr lang="en-US" dirty="0" smtClean="0"/>
                        <a:t>11.00</a:t>
                      </a:r>
                      <a:endParaRPr lang="en-US" dirty="0"/>
                    </a:p>
                  </a:txBody>
                  <a:tcPr/>
                </a:tc>
                <a:tc>
                  <a:txBody>
                    <a:bodyPr/>
                    <a:lstStyle/>
                    <a:p>
                      <a:r>
                        <a:rPr lang="en-US" dirty="0" smtClean="0"/>
                        <a:t>1.00 (A)</a:t>
                      </a:r>
                      <a:endParaRPr lang="en-US" dirty="0"/>
                    </a:p>
                  </a:txBody>
                  <a:tcPr/>
                </a:tc>
              </a:tr>
              <a:tr h="698500">
                <a:tc>
                  <a:txBody>
                    <a:bodyPr/>
                    <a:lstStyle/>
                    <a:p>
                      <a:r>
                        <a:rPr lang="en-US" dirty="0" smtClean="0"/>
                        <a:t>Direct labour      5.00</a:t>
                      </a:r>
                      <a:r>
                        <a:rPr lang="en-US" baseline="0" dirty="0" smtClean="0"/>
                        <a:t> per unit</a:t>
                      </a:r>
                      <a:endParaRPr lang="en-US" dirty="0"/>
                    </a:p>
                  </a:txBody>
                  <a:tcPr/>
                </a:tc>
                <a:tc>
                  <a:txBody>
                    <a:bodyPr/>
                    <a:lstStyle/>
                    <a:p>
                      <a:r>
                        <a:rPr lang="en-US" dirty="0" smtClean="0"/>
                        <a:t>5.50</a:t>
                      </a:r>
                      <a:endParaRPr lang="en-US" dirty="0"/>
                    </a:p>
                  </a:txBody>
                  <a:tcPr/>
                </a:tc>
                <a:tc>
                  <a:txBody>
                    <a:bodyPr/>
                    <a:lstStyle/>
                    <a:p>
                      <a:r>
                        <a:rPr lang="en-US" dirty="0" smtClean="0"/>
                        <a:t>0.50(A)</a:t>
                      </a:r>
                      <a:endParaRPr lang="en-US" dirty="0"/>
                    </a:p>
                  </a:txBody>
                  <a:tcPr/>
                </a:tc>
              </a:tr>
              <a:tr h="698500">
                <a:tc>
                  <a:txBody>
                    <a:bodyPr/>
                    <a:lstStyle/>
                    <a:p>
                      <a:r>
                        <a:rPr lang="en-US" dirty="0" smtClean="0"/>
                        <a:t>Variable overhead 2.00 per unit </a:t>
                      </a:r>
                      <a:endParaRPr lang="en-US" dirty="0"/>
                    </a:p>
                  </a:txBody>
                  <a:tcPr/>
                </a:tc>
                <a:tc>
                  <a:txBody>
                    <a:bodyPr/>
                    <a:lstStyle/>
                    <a:p>
                      <a:r>
                        <a:rPr lang="en-US" dirty="0" smtClean="0"/>
                        <a:t>2.00</a:t>
                      </a:r>
                      <a:endParaRPr lang="en-US" dirty="0"/>
                    </a:p>
                  </a:txBody>
                  <a:tcPr/>
                </a:tc>
                <a:tc>
                  <a:txBody>
                    <a:bodyPr/>
                    <a:lstStyle/>
                    <a:p>
                      <a:r>
                        <a:rPr lang="en-US" dirty="0" smtClean="0"/>
                        <a:t>-</a:t>
                      </a:r>
                      <a:endParaRPr lang="en-US" dirty="0"/>
                    </a:p>
                  </a:txBody>
                  <a:tcPr/>
                </a:tc>
              </a:tr>
              <a:tr h="698500">
                <a:tc>
                  <a:txBody>
                    <a:bodyPr/>
                    <a:lstStyle/>
                    <a:p>
                      <a:r>
                        <a:rPr lang="en-US" dirty="0" smtClean="0"/>
                        <a:t>Fixed overhead     1.00 per unit </a:t>
                      </a:r>
                      <a:endParaRPr lang="en-US" dirty="0"/>
                    </a:p>
                  </a:txBody>
                  <a:tcPr/>
                </a:tc>
                <a:tc>
                  <a:txBody>
                    <a:bodyPr/>
                    <a:lstStyle/>
                    <a:p>
                      <a:r>
                        <a:rPr lang="en-US" dirty="0" smtClean="0"/>
                        <a:t>1.00</a:t>
                      </a:r>
                      <a:endParaRPr lang="en-US" dirty="0"/>
                    </a:p>
                  </a:txBody>
                  <a:tcPr/>
                </a:tc>
                <a:tc>
                  <a:txBody>
                    <a:bodyPr/>
                    <a:lstStyle/>
                    <a:p>
                      <a:r>
                        <a:rPr lang="en-US" dirty="0" smtClean="0"/>
                        <a:t>-</a:t>
                      </a:r>
                      <a:endParaRPr lang="en-US" dirty="0"/>
                    </a:p>
                  </a:txBody>
                  <a:tcPr/>
                </a:tc>
              </a:tr>
              <a:tr h="698500">
                <a:tc>
                  <a:txBody>
                    <a:bodyPr/>
                    <a:lstStyle/>
                    <a:p>
                      <a:r>
                        <a:rPr lang="en-US" dirty="0" smtClean="0"/>
                        <a:t>Full cost               18.00 per unit </a:t>
                      </a:r>
                      <a:endParaRPr lang="en-US" dirty="0"/>
                    </a:p>
                  </a:txBody>
                  <a:tcPr/>
                </a:tc>
                <a:tc>
                  <a:txBody>
                    <a:bodyPr/>
                    <a:lstStyle/>
                    <a:p>
                      <a:r>
                        <a:rPr lang="en-US" dirty="0" smtClean="0"/>
                        <a:t>18.50 </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718565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1143000"/>
            <a:ext cx="8229600" cy="706438"/>
          </a:xfrm>
        </p:spPr>
        <p:txBody>
          <a:bodyPr>
            <a:noAutofit/>
          </a:bodyPr>
          <a:lstStyle/>
          <a:p>
            <a:pPr lvl="1" algn="ctr" rtl="0">
              <a:spcBef>
                <a:spcPct val="0"/>
              </a:spcBef>
              <a:defRPr/>
            </a:pPr>
            <a:r>
              <a:rPr lang="en-AU" sz="3200" dirty="0">
                <a:solidFill>
                  <a:schemeClr val="accent5">
                    <a:lumMod val="10000"/>
                  </a:schemeClr>
                </a:solidFill>
              </a:rPr>
              <a:t>Alternative approaches </a:t>
            </a:r>
            <a:br>
              <a:rPr lang="en-AU" sz="3200" dirty="0">
                <a:solidFill>
                  <a:schemeClr val="accent5">
                    <a:lumMod val="10000"/>
                  </a:schemeClr>
                </a:solidFill>
              </a:rPr>
            </a:br>
            <a:endParaRPr lang="en-AU" sz="3200" dirty="0" smtClean="0">
              <a:solidFill>
                <a:schemeClr val="accent5">
                  <a:lumMod val="10000"/>
                </a:schemeClr>
              </a:solidFill>
            </a:endParaRPr>
          </a:p>
        </p:txBody>
      </p:sp>
      <p:sp>
        <p:nvSpPr>
          <p:cNvPr id="35843" name="Content Placeholder 2"/>
          <p:cNvSpPr>
            <a:spLocks noGrp="1"/>
          </p:cNvSpPr>
          <p:nvPr>
            <p:ph idx="1"/>
          </p:nvPr>
        </p:nvSpPr>
        <p:spPr>
          <a:xfrm>
            <a:off x="533400" y="2286000"/>
            <a:ext cx="8429625" cy="4141788"/>
          </a:xfrm>
        </p:spPr>
        <p:txBody>
          <a:bodyPr>
            <a:normAutofit/>
          </a:bodyPr>
          <a:lstStyle/>
          <a:p>
            <a:pPr eaLnBrk="1" hangingPunct="1">
              <a:defRPr/>
            </a:pPr>
            <a:r>
              <a:rPr lang="en-AU" dirty="0" smtClean="0">
                <a:solidFill>
                  <a:schemeClr val="accent5">
                    <a:lumMod val="10000"/>
                  </a:schemeClr>
                </a:solidFill>
              </a:rPr>
              <a:t>Rolling forecast</a:t>
            </a:r>
            <a:endParaRPr lang="en-AU" dirty="0">
              <a:solidFill>
                <a:schemeClr val="accent5">
                  <a:lumMod val="10000"/>
                </a:schemeClr>
              </a:solidFill>
            </a:endParaRPr>
          </a:p>
          <a:p>
            <a:pPr eaLnBrk="1" hangingPunct="1">
              <a:defRPr/>
            </a:pPr>
            <a:r>
              <a:rPr lang="en-AU" dirty="0" smtClean="0">
                <a:solidFill>
                  <a:schemeClr val="accent5">
                    <a:lumMod val="10000"/>
                  </a:schemeClr>
                </a:solidFill>
              </a:rPr>
              <a:t>Activity based budgeting (ABB)</a:t>
            </a:r>
          </a:p>
          <a:p>
            <a:pPr eaLnBrk="1" hangingPunct="1">
              <a:defRPr/>
            </a:pPr>
            <a:r>
              <a:rPr lang="en-AU" dirty="0" smtClean="0">
                <a:solidFill>
                  <a:schemeClr val="accent5">
                    <a:lumMod val="10000"/>
                  </a:schemeClr>
                </a:solidFill>
              </a:rPr>
              <a:t>Zero based budgeting </a:t>
            </a:r>
          </a:p>
        </p:txBody>
      </p:sp>
    </p:spTree>
    <p:extLst>
      <p:ext uri="{BB962C8B-B14F-4D97-AF65-F5344CB8AC3E}">
        <p14:creationId xmlns:p14="http://schemas.microsoft.com/office/powerpoint/2010/main" val="2756355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2866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2286000"/>
            <a:ext cx="7772400" cy="4343400"/>
          </a:xfrm>
          <a:noFill/>
        </p:spPr>
      </p:pic>
    </p:spTree>
    <p:extLst>
      <p:ext uri="{BB962C8B-B14F-4D97-AF65-F5344CB8AC3E}">
        <p14:creationId xmlns:p14="http://schemas.microsoft.com/office/powerpoint/2010/main" val="3822324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1219200"/>
            <a:ext cx="8229600" cy="777875"/>
          </a:xfrm>
        </p:spPr>
        <p:txBody>
          <a:bodyPr/>
          <a:lstStyle/>
          <a:p>
            <a:pPr algn="ctr" eaLnBrk="1" hangingPunct="1">
              <a:defRPr/>
            </a:pPr>
            <a:r>
              <a:rPr lang="en-GB" dirty="0" smtClean="0">
                <a:solidFill>
                  <a:schemeClr val="accent5">
                    <a:lumMod val="10000"/>
                  </a:schemeClr>
                </a:solidFill>
              </a:rPr>
              <a:t>Budgeting and strategy</a:t>
            </a:r>
          </a:p>
        </p:txBody>
      </p:sp>
      <p:sp>
        <p:nvSpPr>
          <p:cNvPr id="36867" name="Rectangle 3"/>
          <p:cNvSpPr>
            <a:spLocks noGrp="1" noChangeArrowheads="1"/>
          </p:cNvSpPr>
          <p:nvPr>
            <p:ph idx="1"/>
          </p:nvPr>
        </p:nvSpPr>
        <p:spPr>
          <a:xfrm>
            <a:off x="500063" y="2286000"/>
            <a:ext cx="7607300" cy="3868738"/>
          </a:xfrm>
        </p:spPr>
        <p:txBody>
          <a:bodyPr/>
          <a:lstStyle/>
          <a:p>
            <a:pPr algn="ctr" eaLnBrk="1" hangingPunct="1">
              <a:buFontTx/>
              <a:buNone/>
              <a:defRPr/>
            </a:pPr>
            <a:r>
              <a:rPr lang="en-GB" dirty="0" smtClean="0"/>
              <a:t>	</a:t>
            </a:r>
            <a:r>
              <a:rPr lang="en-GB" dirty="0" smtClean="0">
                <a:solidFill>
                  <a:schemeClr val="accent5">
                    <a:lumMod val="10000"/>
                  </a:schemeClr>
                </a:solidFill>
              </a:rPr>
              <a:t>Strategic planning</a:t>
            </a:r>
            <a:r>
              <a:rPr lang="en-GB" i="1" dirty="0" smtClean="0">
                <a:solidFill>
                  <a:schemeClr val="accent5">
                    <a:lumMod val="10000"/>
                  </a:schemeClr>
                </a:solidFill>
              </a:rPr>
              <a:t> ‘precedes budgeting and provides the framework within which the annual budget is developed. A budget is, in a sense, a one-year slice of the organization’s strategic plan’</a:t>
            </a:r>
            <a:r>
              <a:rPr lang="en-GB" dirty="0" smtClean="0">
                <a:solidFill>
                  <a:schemeClr val="accent5">
                    <a:lumMod val="10000"/>
                  </a:schemeClr>
                </a:solidFill>
              </a:rPr>
              <a:t> .</a:t>
            </a:r>
          </a:p>
          <a:p>
            <a:pPr eaLnBrk="1" hangingPunct="1">
              <a:buFontTx/>
              <a:buNone/>
              <a:defRPr/>
            </a:pPr>
            <a:endParaRPr lang="en-GB" dirty="0" smtClean="0"/>
          </a:p>
        </p:txBody>
      </p:sp>
    </p:spTree>
    <p:extLst>
      <p:ext uri="{BB962C8B-B14F-4D97-AF65-F5344CB8AC3E}">
        <p14:creationId xmlns:p14="http://schemas.microsoft.com/office/powerpoint/2010/main" val="3150571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chemeClr val="accent5">
                    <a:lumMod val="10000"/>
                  </a:schemeClr>
                </a:solidFill>
              </a:rPr>
              <a:t>Components of the comprehensive budgeting </a:t>
            </a:r>
            <a:endParaRPr lang="en-US" dirty="0">
              <a:solidFill>
                <a:schemeClr val="accent5">
                  <a:lumMod val="10000"/>
                </a:schemeClr>
              </a:solidFill>
            </a:endParaRPr>
          </a:p>
        </p:txBody>
      </p:sp>
      <p:pic>
        <p:nvPicPr>
          <p:cNvPr id="911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2362200"/>
            <a:ext cx="7467600" cy="3733800"/>
          </a:xfrm>
          <a:noFill/>
        </p:spPr>
      </p:pic>
    </p:spTree>
    <p:extLst>
      <p:ext uri="{BB962C8B-B14F-4D97-AF65-F5344CB8AC3E}">
        <p14:creationId xmlns:p14="http://schemas.microsoft.com/office/powerpoint/2010/main" val="804806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640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49338" y="2362200"/>
            <a:ext cx="7731125" cy="3733800"/>
          </a:xfrm>
          <a:noFill/>
        </p:spPr>
      </p:pic>
    </p:spTree>
    <p:extLst>
      <p:ext uri="{BB962C8B-B14F-4D97-AF65-F5344CB8AC3E}">
        <p14:creationId xmlns:p14="http://schemas.microsoft.com/office/powerpoint/2010/main" val="3178665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57188" y="1285875"/>
            <a:ext cx="8229600" cy="706438"/>
          </a:xfrm>
        </p:spPr>
        <p:txBody>
          <a:bodyPr>
            <a:normAutofit fontScale="90000"/>
          </a:bodyPr>
          <a:lstStyle/>
          <a:p>
            <a:pPr algn="ctr" eaLnBrk="1" hangingPunct="1">
              <a:defRPr/>
            </a:pPr>
            <a:r>
              <a:rPr lang="en-GB" dirty="0" smtClean="0">
                <a:solidFill>
                  <a:schemeClr val="accent5">
                    <a:lumMod val="10000"/>
                  </a:schemeClr>
                </a:solidFill>
              </a:rPr>
              <a:t>Purposes of budgeting</a:t>
            </a:r>
          </a:p>
        </p:txBody>
      </p:sp>
      <p:sp>
        <p:nvSpPr>
          <p:cNvPr id="37891" name="Rectangle 3"/>
          <p:cNvSpPr>
            <a:spLocks noGrp="1" noChangeArrowheads="1"/>
          </p:cNvSpPr>
          <p:nvPr>
            <p:ph idx="1"/>
          </p:nvPr>
        </p:nvSpPr>
        <p:spPr>
          <a:xfrm>
            <a:off x="500063" y="2500313"/>
            <a:ext cx="8215312" cy="3714750"/>
          </a:xfrm>
        </p:spPr>
        <p:txBody>
          <a:bodyPr/>
          <a:lstStyle/>
          <a:p>
            <a:pPr eaLnBrk="1" hangingPunct="1">
              <a:defRPr/>
            </a:pPr>
            <a:r>
              <a:rPr lang="en-GB" sz="2400" dirty="0" smtClean="0">
                <a:solidFill>
                  <a:schemeClr val="accent5">
                    <a:lumMod val="10000"/>
                  </a:schemeClr>
                </a:solidFill>
              </a:rPr>
              <a:t>Implement strategy by allocating resources in line with strategic goals</a:t>
            </a:r>
          </a:p>
          <a:p>
            <a:pPr eaLnBrk="1" hangingPunct="1">
              <a:defRPr/>
            </a:pPr>
            <a:r>
              <a:rPr lang="en-GB" sz="2400" dirty="0" smtClean="0">
                <a:solidFill>
                  <a:schemeClr val="accent5">
                    <a:lumMod val="10000"/>
                  </a:schemeClr>
                </a:solidFill>
              </a:rPr>
              <a:t>Co-ordinate activities and assist in communication among different parts of an organisation</a:t>
            </a:r>
          </a:p>
          <a:p>
            <a:pPr eaLnBrk="1" hangingPunct="1">
              <a:defRPr/>
            </a:pPr>
            <a:r>
              <a:rPr lang="en-GB" sz="2400" dirty="0" smtClean="0">
                <a:solidFill>
                  <a:schemeClr val="accent5">
                    <a:lumMod val="10000"/>
                  </a:schemeClr>
                </a:solidFill>
              </a:rPr>
              <a:t>Motivate managers to achieve targets</a:t>
            </a:r>
          </a:p>
          <a:p>
            <a:pPr eaLnBrk="1" hangingPunct="1">
              <a:defRPr/>
            </a:pPr>
            <a:r>
              <a:rPr lang="en-GB" sz="2400" dirty="0" smtClean="0">
                <a:solidFill>
                  <a:schemeClr val="accent5">
                    <a:lumMod val="10000"/>
                  </a:schemeClr>
                </a:solidFill>
              </a:rPr>
              <a:t>Provide a means to control activities</a:t>
            </a:r>
          </a:p>
          <a:p>
            <a:pPr eaLnBrk="1" hangingPunct="1">
              <a:defRPr/>
            </a:pPr>
            <a:r>
              <a:rPr lang="en-GB" sz="2400" dirty="0" smtClean="0">
                <a:solidFill>
                  <a:schemeClr val="accent5">
                    <a:lumMod val="10000"/>
                  </a:schemeClr>
                </a:solidFill>
              </a:rPr>
              <a:t>Evaluate and business unit performance </a:t>
            </a:r>
          </a:p>
        </p:txBody>
      </p:sp>
    </p:spTree>
    <p:extLst>
      <p:ext uri="{BB962C8B-B14F-4D97-AF65-F5344CB8AC3E}">
        <p14:creationId xmlns:p14="http://schemas.microsoft.com/office/powerpoint/2010/main" val="1415345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28625" y="1143000"/>
            <a:ext cx="8229600" cy="642938"/>
          </a:xfrm>
        </p:spPr>
        <p:txBody>
          <a:bodyPr>
            <a:normAutofit fontScale="90000"/>
          </a:bodyPr>
          <a:lstStyle/>
          <a:p>
            <a:pPr algn="ctr" eaLnBrk="1" hangingPunct="1">
              <a:defRPr/>
            </a:pPr>
            <a:r>
              <a:rPr lang="en-GB" dirty="0" smtClean="0">
                <a:solidFill>
                  <a:schemeClr val="accent5">
                    <a:lumMod val="10000"/>
                  </a:schemeClr>
                </a:solidFill>
              </a:rPr>
              <a:t>Budget cycle</a:t>
            </a:r>
          </a:p>
        </p:txBody>
      </p:sp>
      <p:sp>
        <p:nvSpPr>
          <p:cNvPr id="39939" name="Rectangle 3"/>
          <p:cNvSpPr>
            <a:spLocks noGrp="1" noChangeArrowheads="1"/>
          </p:cNvSpPr>
          <p:nvPr>
            <p:ph idx="1"/>
          </p:nvPr>
        </p:nvSpPr>
        <p:spPr>
          <a:xfrm>
            <a:off x="285750" y="2071688"/>
            <a:ext cx="8572500" cy="4500562"/>
          </a:xfrm>
        </p:spPr>
        <p:txBody>
          <a:bodyPr>
            <a:normAutofit fontScale="92500"/>
          </a:bodyPr>
          <a:lstStyle/>
          <a:p>
            <a:pPr marL="609600" indent="-511175" eaLnBrk="1" hangingPunct="1">
              <a:lnSpc>
                <a:spcPct val="90000"/>
              </a:lnSpc>
              <a:buFontTx/>
              <a:buAutoNum type="arabicPeriod"/>
              <a:defRPr/>
            </a:pPr>
            <a:endParaRPr lang="en-GB" sz="2400" dirty="0" smtClean="0"/>
          </a:p>
          <a:p>
            <a:pPr marL="609600" indent="-511175" eaLnBrk="1" hangingPunct="1">
              <a:lnSpc>
                <a:spcPct val="90000"/>
              </a:lnSpc>
              <a:buFontTx/>
              <a:buAutoNum type="arabicPeriod"/>
              <a:defRPr/>
            </a:pPr>
            <a:r>
              <a:rPr lang="en-GB" sz="2400" dirty="0" smtClean="0">
                <a:solidFill>
                  <a:schemeClr val="accent5">
                    <a:lumMod val="10000"/>
                  </a:schemeClr>
                </a:solidFill>
              </a:rPr>
              <a:t>Identify business objectives</a:t>
            </a:r>
          </a:p>
          <a:p>
            <a:pPr marL="609600" indent="-511175" eaLnBrk="1" hangingPunct="1">
              <a:lnSpc>
                <a:spcPct val="90000"/>
              </a:lnSpc>
              <a:buFontTx/>
              <a:buAutoNum type="arabicPeriod"/>
              <a:defRPr/>
            </a:pPr>
            <a:r>
              <a:rPr lang="en-GB" sz="2400" dirty="0" smtClean="0">
                <a:solidFill>
                  <a:schemeClr val="accent5">
                    <a:lumMod val="10000"/>
                  </a:schemeClr>
                </a:solidFill>
              </a:rPr>
              <a:t>Forecast future conditions</a:t>
            </a:r>
          </a:p>
          <a:p>
            <a:pPr marL="1074738" lvl="1" indent="-511175" eaLnBrk="1" hangingPunct="1">
              <a:lnSpc>
                <a:spcPct val="90000"/>
              </a:lnSpc>
              <a:buFontTx/>
              <a:buNone/>
              <a:defRPr/>
            </a:pPr>
            <a:r>
              <a:rPr lang="en-AU" sz="1400" dirty="0" smtClean="0">
                <a:solidFill>
                  <a:schemeClr val="accent5">
                    <a:lumMod val="10000"/>
                  </a:schemeClr>
                </a:solidFill>
              </a:rPr>
              <a:t>	</a:t>
            </a:r>
            <a:r>
              <a:rPr lang="en-AU" dirty="0" smtClean="0">
                <a:solidFill>
                  <a:schemeClr val="accent5">
                    <a:lumMod val="10000"/>
                  </a:schemeClr>
                </a:solidFill>
              </a:rPr>
              <a:t>(1) general economic conditions, (2) industry trends, (3) market research studies, (4) anticipated advertising and promotion, (5) previous market share, (6) changes in prices, and (7) technological developments</a:t>
            </a:r>
            <a:endParaRPr lang="en-GB" dirty="0" smtClean="0">
              <a:solidFill>
                <a:schemeClr val="accent5">
                  <a:lumMod val="10000"/>
                </a:schemeClr>
              </a:solidFill>
            </a:endParaRPr>
          </a:p>
          <a:p>
            <a:pPr marL="609600" indent="-511175" eaLnBrk="1" hangingPunct="1">
              <a:lnSpc>
                <a:spcPct val="90000"/>
              </a:lnSpc>
              <a:buFontTx/>
              <a:buAutoNum type="arabicPeriod"/>
              <a:defRPr/>
            </a:pPr>
            <a:r>
              <a:rPr lang="en-GB" sz="2400" dirty="0" smtClean="0">
                <a:solidFill>
                  <a:schemeClr val="accent5">
                    <a:lumMod val="10000"/>
                  </a:schemeClr>
                </a:solidFill>
              </a:rPr>
              <a:t>Develop detailed sales budgets by market segments, major customers and product groups</a:t>
            </a:r>
          </a:p>
          <a:p>
            <a:pPr marL="609600" indent="-511175" eaLnBrk="1" hangingPunct="1">
              <a:lnSpc>
                <a:spcPct val="90000"/>
              </a:lnSpc>
              <a:buFontTx/>
              <a:buAutoNum type="arabicPeriod"/>
              <a:defRPr/>
            </a:pPr>
            <a:r>
              <a:rPr lang="en-GB" sz="2400" dirty="0" smtClean="0">
                <a:solidFill>
                  <a:schemeClr val="accent5">
                    <a:lumMod val="10000"/>
                  </a:schemeClr>
                </a:solidFill>
              </a:rPr>
              <a:t>Prepare production budgets for the goods or services needed to satisfy the sales forecast and maintain agreed levels of inventory</a:t>
            </a:r>
            <a:r>
              <a:rPr lang="en-GB" sz="2400" dirty="0" smtClean="0"/>
              <a:t>.</a:t>
            </a:r>
            <a:endParaRPr lang="en-GB" sz="2400" dirty="0" smtClean="0">
              <a:solidFill>
                <a:srgbClr val="00B0F0"/>
              </a:solidFill>
            </a:endParaRPr>
          </a:p>
        </p:txBody>
      </p:sp>
    </p:spTree>
    <p:extLst>
      <p:ext uri="{BB962C8B-B14F-4D97-AF65-F5344CB8AC3E}">
        <p14:creationId xmlns:p14="http://schemas.microsoft.com/office/powerpoint/2010/main" val="2246087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57188" y="1428750"/>
            <a:ext cx="8229600" cy="563563"/>
          </a:xfrm>
        </p:spPr>
        <p:txBody>
          <a:bodyPr>
            <a:normAutofit fontScale="90000"/>
          </a:bodyPr>
          <a:lstStyle/>
          <a:p>
            <a:pPr algn="ctr" eaLnBrk="1" hangingPunct="1">
              <a:defRPr/>
            </a:pPr>
            <a:r>
              <a:rPr lang="en-AU" dirty="0" smtClean="0">
                <a:solidFill>
                  <a:schemeClr val="accent5">
                    <a:lumMod val="10000"/>
                  </a:schemeClr>
                </a:solidFill>
              </a:rPr>
              <a:t>Budget cycle (cont.)</a:t>
            </a:r>
          </a:p>
        </p:txBody>
      </p:sp>
      <p:sp>
        <p:nvSpPr>
          <p:cNvPr id="40963" name="Rectangle 3"/>
          <p:cNvSpPr>
            <a:spLocks noGrp="1" noChangeArrowheads="1"/>
          </p:cNvSpPr>
          <p:nvPr>
            <p:ph idx="1"/>
          </p:nvPr>
        </p:nvSpPr>
        <p:spPr>
          <a:xfrm>
            <a:off x="609600" y="2286000"/>
            <a:ext cx="7607300" cy="3868738"/>
          </a:xfrm>
        </p:spPr>
        <p:txBody>
          <a:bodyPr/>
          <a:lstStyle/>
          <a:p>
            <a:pPr marL="631825" indent="-533400" eaLnBrk="1" hangingPunct="1">
              <a:buFontTx/>
              <a:buAutoNum type="arabicPeriod" startAt="5"/>
              <a:defRPr/>
            </a:pPr>
            <a:r>
              <a:rPr lang="en-GB" sz="2400" dirty="0" smtClean="0">
                <a:solidFill>
                  <a:schemeClr val="accent5">
                    <a:lumMod val="10000"/>
                  </a:schemeClr>
                </a:solidFill>
              </a:rPr>
              <a:t>Prepare expense budgets by cost centre</a:t>
            </a:r>
          </a:p>
          <a:p>
            <a:pPr marL="631825" indent="-533400" eaLnBrk="1" hangingPunct="1">
              <a:buFontTx/>
              <a:buAutoNum type="arabicPeriod" startAt="5"/>
              <a:defRPr/>
            </a:pPr>
            <a:r>
              <a:rPr lang="en-GB" sz="2400" dirty="0" smtClean="0">
                <a:solidFill>
                  <a:schemeClr val="accent5">
                    <a:lumMod val="10000"/>
                  </a:schemeClr>
                </a:solidFill>
              </a:rPr>
              <a:t>Prepare capital expenditure budgets</a:t>
            </a:r>
          </a:p>
          <a:p>
            <a:pPr marL="631825" indent="-533400" eaLnBrk="1" hangingPunct="1">
              <a:buFontTx/>
              <a:buAutoNum type="arabicPeriod" startAt="5"/>
              <a:defRPr/>
            </a:pPr>
            <a:r>
              <a:rPr lang="en-GB" sz="2400" dirty="0" smtClean="0">
                <a:solidFill>
                  <a:schemeClr val="accent5">
                    <a:lumMod val="10000"/>
                  </a:schemeClr>
                </a:solidFill>
              </a:rPr>
              <a:t>Prepare cash forecasts and identify financing requirements</a:t>
            </a:r>
          </a:p>
          <a:p>
            <a:pPr marL="631825" indent="-533400" eaLnBrk="1" hangingPunct="1">
              <a:buFontTx/>
              <a:buAutoNum type="arabicPeriod" startAt="5"/>
              <a:defRPr/>
            </a:pPr>
            <a:r>
              <a:rPr lang="en-GB" sz="2400" dirty="0" smtClean="0">
                <a:solidFill>
                  <a:schemeClr val="accent5">
                    <a:lumMod val="10000"/>
                  </a:schemeClr>
                </a:solidFill>
              </a:rPr>
              <a:t>Prepare master budget (Income Statement, Balance Sheet and Cash Forecast)</a:t>
            </a:r>
          </a:p>
          <a:p>
            <a:pPr marL="631825" indent="-533400" eaLnBrk="1" hangingPunct="1">
              <a:buFontTx/>
              <a:buAutoNum type="arabicPeriod" startAt="5"/>
              <a:defRPr/>
            </a:pPr>
            <a:r>
              <a:rPr lang="en-GB" sz="2400" dirty="0" smtClean="0">
                <a:solidFill>
                  <a:schemeClr val="accent5">
                    <a:lumMod val="10000"/>
                  </a:schemeClr>
                </a:solidFill>
              </a:rPr>
              <a:t>Obtain Board approval of profitability and financing targets </a:t>
            </a:r>
            <a:endParaRPr lang="en-AU" sz="2400" dirty="0" smtClean="0">
              <a:solidFill>
                <a:schemeClr val="accent5">
                  <a:lumMod val="10000"/>
                </a:schemeClr>
              </a:solidFill>
            </a:endParaRPr>
          </a:p>
        </p:txBody>
      </p:sp>
    </p:spTree>
    <p:extLst>
      <p:ext uri="{BB962C8B-B14F-4D97-AF65-F5344CB8AC3E}">
        <p14:creationId xmlns:p14="http://schemas.microsoft.com/office/powerpoint/2010/main" val="4270679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fld id="{3A63818C-2A9F-4421-80E0-68B217BDB25C}" type="slidenum">
              <a:rPr lang="en-US" sz="2600" smtClean="0">
                <a:solidFill>
                  <a:schemeClr val="bg1"/>
                </a:solidFill>
              </a:rPr>
              <a:pPr eaLnBrk="1" hangingPunct="1"/>
              <a:t>38</a:t>
            </a:fld>
            <a:endParaRPr lang="en-US" sz="2600" smtClean="0">
              <a:solidFill>
                <a:schemeClr val="bg1"/>
              </a:solidFill>
            </a:endParaRPr>
          </a:p>
        </p:txBody>
      </p:sp>
      <p:sp>
        <p:nvSpPr>
          <p:cNvPr id="41987" name="Rectangle 2"/>
          <p:cNvSpPr>
            <a:spLocks noGrp="1" noChangeArrowheads="1"/>
          </p:cNvSpPr>
          <p:nvPr>
            <p:ph type="title"/>
          </p:nvPr>
        </p:nvSpPr>
        <p:spPr>
          <a:xfrm>
            <a:off x="304800" y="457200"/>
            <a:ext cx="8229600" cy="500063"/>
          </a:xfrm>
        </p:spPr>
        <p:txBody>
          <a:bodyPr>
            <a:normAutofit fontScale="90000"/>
          </a:bodyPr>
          <a:lstStyle/>
          <a:p>
            <a:pPr algn="ctr">
              <a:defRPr/>
            </a:pPr>
            <a:r>
              <a:rPr lang="en-US" dirty="0" smtClean="0">
                <a:solidFill>
                  <a:schemeClr val="accent5">
                    <a:lumMod val="10000"/>
                  </a:schemeClr>
                </a:solidFill>
              </a:rPr>
              <a:t>The Master Budget</a:t>
            </a:r>
            <a:endParaRPr lang="en-AU" dirty="0" smtClean="0">
              <a:solidFill>
                <a:schemeClr val="accent5">
                  <a:lumMod val="10000"/>
                </a:schemeClr>
              </a:solidFill>
            </a:endParaRPr>
          </a:p>
        </p:txBody>
      </p:sp>
      <p:sp>
        <p:nvSpPr>
          <p:cNvPr id="41988" name="Rectangle 3"/>
          <p:cNvSpPr>
            <a:spLocks noGrp="1" noChangeArrowheads="1"/>
          </p:cNvSpPr>
          <p:nvPr>
            <p:ph type="body" idx="1"/>
          </p:nvPr>
        </p:nvSpPr>
        <p:spPr>
          <a:xfrm>
            <a:off x="533400" y="990600"/>
            <a:ext cx="8229600" cy="1143000"/>
          </a:xfrm>
        </p:spPr>
        <p:txBody>
          <a:bodyPr/>
          <a:lstStyle/>
          <a:p>
            <a:pPr>
              <a:defRPr/>
            </a:pPr>
            <a:r>
              <a:rPr lang="en-AU" sz="2400" dirty="0" smtClean="0">
                <a:solidFill>
                  <a:schemeClr val="accent5">
                    <a:lumMod val="10000"/>
                  </a:schemeClr>
                </a:solidFill>
              </a:rPr>
              <a:t>The Master Budget is a set of interrelated budgets that constitutes a plan of action for a specified time period.</a:t>
            </a:r>
          </a:p>
          <a:p>
            <a:pPr>
              <a:buFontTx/>
              <a:buNone/>
              <a:defRPr/>
            </a:pPr>
            <a:endParaRPr lang="en-AU" sz="2400" dirty="0" smtClean="0"/>
          </a:p>
        </p:txBody>
      </p:sp>
      <p:pic>
        <p:nvPicPr>
          <p:cNvPr id="962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643188"/>
            <a:ext cx="7358062"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3493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65913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2362200"/>
            <a:ext cx="7696200" cy="4191000"/>
          </a:xfrm>
          <a:noFill/>
        </p:spPr>
      </p:pic>
    </p:spTree>
    <p:extLst>
      <p:ext uri="{BB962C8B-B14F-4D97-AF65-F5344CB8AC3E}">
        <p14:creationId xmlns:p14="http://schemas.microsoft.com/office/powerpoint/2010/main" val="305384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p:spPr>
        <p:txBody>
          <a:bodyPr lIns="90488" tIns="44450" rIns="90488" bIns="44450"/>
          <a:lstStyle/>
          <a:p>
            <a:r>
              <a:rPr lang="en-US" smtClean="0">
                <a:latin typeface="Arial" charset="0"/>
                <a:cs typeface="Arial" charset="0"/>
              </a:rPr>
              <a:t>Standard Costs</a:t>
            </a:r>
          </a:p>
        </p:txBody>
      </p:sp>
      <p:sp>
        <p:nvSpPr>
          <p:cNvPr id="63491" name="Line 3"/>
          <p:cNvSpPr>
            <a:spLocks noChangeShapeType="1"/>
          </p:cNvSpPr>
          <p:nvPr/>
        </p:nvSpPr>
        <p:spPr bwMode="auto">
          <a:xfrm>
            <a:off x="1143000" y="2146300"/>
            <a:ext cx="0" cy="3556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2" name="Line 4"/>
          <p:cNvSpPr>
            <a:spLocks noChangeShapeType="1"/>
          </p:cNvSpPr>
          <p:nvPr/>
        </p:nvSpPr>
        <p:spPr bwMode="auto">
          <a:xfrm flipV="1">
            <a:off x="3706813" y="3386138"/>
            <a:ext cx="0" cy="2336800"/>
          </a:xfrm>
          <a:prstGeom prst="line">
            <a:avLst/>
          </a:prstGeom>
          <a:noFill/>
          <a:ln w="1270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3" name="Rectangle 5"/>
          <p:cNvSpPr>
            <a:spLocks noChangeArrowheads="1"/>
          </p:cNvSpPr>
          <p:nvPr/>
        </p:nvSpPr>
        <p:spPr bwMode="auto">
          <a:xfrm>
            <a:off x="3027363" y="3963988"/>
            <a:ext cx="1358900" cy="771525"/>
          </a:xfrm>
          <a:prstGeom prst="rect">
            <a:avLst/>
          </a:prstGeom>
          <a:solidFill>
            <a:srgbClr val="CCFFCC"/>
          </a:solidFill>
          <a:ln w="25400">
            <a:solidFill>
              <a:srgbClr val="009900"/>
            </a:solidFill>
            <a:miter lim="800000"/>
            <a:headEnd/>
            <a:tailEnd/>
          </a:ln>
        </p:spPr>
        <p:txBody>
          <a:bodyPr wrap="none" lIns="90488" tIns="44450" rIns="90488" bIns="44450">
            <a:spAutoFit/>
          </a:bodyPr>
          <a:lstStyle/>
          <a:p>
            <a:pPr algn="ctr">
              <a:lnSpc>
                <a:spcPct val="90000"/>
              </a:lnSpc>
            </a:pPr>
            <a:r>
              <a:rPr lang="en-US" sz="2400" b="1">
                <a:solidFill>
                  <a:srgbClr val="009900"/>
                </a:solidFill>
              </a:rPr>
              <a:t>Direct</a:t>
            </a:r>
            <a:br>
              <a:rPr lang="en-US" sz="2400" b="1">
                <a:solidFill>
                  <a:srgbClr val="009900"/>
                </a:solidFill>
              </a:rPr>
            </a:br>
            <a:r>
              <a:rPr lang="en-US" sz="2400" b="1">
                <a:solidFill>
                  <a:srgbClr val="009900"/>
                </a:solidFill>
              </a:rPr>
              <a:t>Material</a:t>
            </a:r>
          </a:p>
        </p:txBody>
      </p:sp>
      <p:sp>
        <p:nvSpPr>
          <p:cNvPr id="63494" name="Line 6"/>
          <p:cNvSpPr>
            <a:spLocks noChangeShapeType="1"/>
          </p:cNvSpPr>
          <p:nvPr/>
        </p:nvSpPr>
        <p:spPr bwMode="auto">
          <a:xfrm>
            <a:off x="1155700" y="5715000"/>
            <a:ext cx="5994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7"/>
          <p:cNvGrpSpPr>
            <a:grpSpLocks/>
          </p:cNvGrpSpPr>
          <p:nvPr/>
        </p:nvGrpSpPr>
        <p:grpSpPr bwMode="auto">
          <a:xfrm>
            <a:off x="2143125" y="1268413"/>
            <a:ext cx="6894513" cy="2162175"/>
            <a:chOff x="1350" y="799"/>
            <a:chExt cx="4343" cy="1362"/>
          </a:xfrm>
        </p:grpSpPr>
        <p:sp>
          <p:nvSpPr>
            <p:cNvPr id="63508" name="Freeform 8"/>
            <p:cNvSpPr>
              <a:spLocks/>
            </p:cNvSpPr>
            <p:nvPr/>
          </p:nvSpPr>
          <p:spPr bwMode="auto">
            <a:xfrm>
              <a:off x="2496" y="960"/>
              <a:ext cx="768" cy="1201"/>
            </a:xfrm>
            <a:custGeom>
              <a:avLst/>
              <a:gdLst>
                <a:gd name="T0" fmla="*/ 160 w 768"/>
                <a:gd name="T1" fmla="*/ 864 h 1201"/>
                <a:gd name="T2" fmla="*/ 194 w 768"/>
                <a:gd name="T3" fmla="*/ 858 h 1201"/>
                <a:gd name="T4" fmla="*/ 246 w 768"/>
                <a:gd name="T5" fmla="*/ 849 h 1201"/>
                <a:gd name="T6" fmla="*/ 301 w 768"/>
                <a:gd name="T7" fmla="*/ 829 h 1201"/>
                <a:gd name="T8" fmla="*/ 354 w 768"/>
                <a:gd name="T9" fmla="*/ 805 h 1201"/>
                <a:gd name="T10" fmla="*/ 405 w 768"/>
                <a:gd name="T11" fmla="*/ 774 h 1201"/>
                <a:gd name="T12" fmla="*/ 453 w 768"/>
                <a:gd name="T13" fmla="*/ 736 h 1201"/>
                <a:gd name="T14" fmla="*/ 501 w 768"/>
                <a:gd name="T15" fmla="*/ 695 h 1201"/>
                <a:gd name="T16" fmla="*/ 545 w 768"/>
                <a:gd name="T17" fmla="*/ 646 h 1201"/>
                <a:gd name="T18" fmla="*/ 585 w 768"/>
                <a:gd name="T19" fmla="*/ 590 h 1201"/>
                <a:gd name="T20" fmla="*/ 622 w 768"/>
                <a:gd name="T21" fmla="*/ 531 h 1201"/>
                <a:gd name="T22" fmla="*/ 655 w 768"/>
                <a:gd name="T23" fmla="*/ 469 h 1201"/>
                <a:gd name="T24" fmla="*/ 685 w 768"/>
                <a:gd name="T25" fmla="*/ 402 h 1201"/>
                <a:gd name="T26" fmla="*/ 711 w 768"/>
                <a:gd name="T27" fmla="*/ 330 h 1201"/>
                <a:gd name="T28" fmla="*/ 732 w 768"/>
                <a:gd name="T29" fmla="*/ 258 h 1201"/>
                <a:gd name="T30" fmla="*/ 747 w 768"/>
                <a:gd name="T31" fmla="*/ 182 h 1201"/>
                <a:gd name="T32" fmla="*/ 758 w 768"/>
                <a:gd name="T33" fmla="*/ 104 h 1201"/>
                <a:gd name="T34" fmla="*/ 766 w 768"/>
                <a:gd name="T35" fmla="*/ 24 h 1201"/>
                <a:gd name="T36" fmla="*/ 767 w 768"/>
                <a:gd name="T37" fmla="*/ 0 h 1201"/>
                <a:gd name="T38" fmla="*/ 763 w 768"/>
                <a:gd name="T39" fmla="*/ 87 h 1201"/>
                <a:gd name="T40" fmla="*/ 755 w 768"/>
                <a:gd name="T41" fmla="*/ 177 h 1201"/>
                <a:gd name="T42" fmla="*/ 744 w 768"/>
                <a:gd name="T43" fmla="*/ 261 h 1201"/>
                <a:gd name="T44" fmla="*/ 729 w 768"/>
                <a:gd name="T45" fmla="*/ 345 h 1201"/>
                <a:gd name="T46" fmla="*/ 711 w 768"/>
                <a:gd name="T47" fmla="*/ 428 h 1201"/>
                <a:gd name="T48" fmla="*/ 686 w 768"/>
                <a:gd name="T49" fmla="*/ 507 h 1201"/>
                <a:gd name="T50" fmla="*/ 663 w 768"/>
                <a:gd name="T51" fmla="*/ 583 h 1201"/>
                <a:gd name="T52" fmla="*/ 631 w 768"/>
                <a:gd name="T53" fmla="*/ 655 h 1201"/>
                <a:gd name="T54" fmla="*/ 600 w 768"/>
                <a:gd name="T55" fmla="*/ 723 h 1201"/>
                <a:gd name="T56" fmla="*/ 566 w 768"/>
                <a:gd name="T57" fmla="*/ 786 h 1201"/>
                <a:gd name="T58" fmla="*/ 529 w 768"/>
                <a:gd name="T59" fmla="*/ 843 h 1201"/>
                <a:gd name="T60" fmla="*/ 488 w 768"/>
                <a:gd name="T61" fmla="*/ 897 h 1201"/>
                <a:gd name="T62" fmla="*/ 446 w 768"/>
                <a:gd name="T63" fmla="*/ 942 h 1201"/>
                <a:gd name="T64" fmla="*/ 401 w 768"/>
                <a:gd name="T65" fmla="*/ 984 h 1201"/>
                <a:gd name="T66" fmla="*/ 356 w 768"/>
                <a:gd name="T67" fmla="*/ 1018 h 1201"/>
                <a:gd name="T68" fmla="*/ 310 w 768"/>
                <a:gd name="T69" fmla="*/ 1048 h 1201"/>
                <a:gd name="T70" fmla="*/ 260 w 768"/>
                <a:gd name="T71" fmla="*/ 1067 h 1201"/>
                <a:gd name="T72" fmla="*/ 212 w 768"/>
                <a:gd name="T73" fmla="*/ 1082 h 1201"/>
                <a:gd name="T74" fmla="*/ 160 w 768"/>
                <a:gd name="T75" fmla="*/ 1090 h 1201"/>
                <a:gd name="T76" fmla="*/ 157 w 768"/>
                <a:gd name="T77" fmla="*/ 1200 h 1201"/>
                <a:gd name="T78" fmla="*/ 0 w 768"/>
                <a:gd name="T79" fmla="*/ 975 h 1201"/>
                <a:gd name="T80" fmla="*/ 157 w 768"/>
                <a:gd name="T81" fmla="*/ 748 h 1201"/>
                <a:gd name="T82" fmla="*/ 160 w 768"/>
                <a:gd name="T83" fmla="*/ 864 h 12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8"/>
                <a:gd name="T127" fmla="*/ 0 h 1201"/>
                <a:gd name="T128" fmla="*/ 768 w 768"/>
                <a:gd name="T129" fmla="*/ 1201 h 12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8" h="1201">
                  <a:moveTo>
                    <a:pt x="160" y="864"/>
                  </a:moveTo>
                  <a:lnTo>
                    <a:pt x="194" y="858"/>
                  </a:lnTo>
                  <a:lnTo>
                    <a:pt x="246" y="849"/>
                  </a:lnTo>
                  <a:lnTo>
                    <a:pt x="301" y="829"/>
                  </a:lnTo>
                  <a:lnTo>
                    <a:pt x="354" y="805"/>
                  </a:lnTo>
                  <a:lnTo>
                    <a:pt x="405" y="774"/>
                  </a:lnTo>
                  <a:lnTo>
                    <a:pt x="453" y="736"/>
                  </a:lnTo>
                  <a:lnTo>
                    <a:pt x="501" y="695"/>
                  </a:lnTo>
                  <a:lnTo>
                    <a:pt x="545" y="646"/>
                  </a:lnTo>
                  <a:lnTo>
                    <a:pt x="585" y="590"/>
                  </a:lnTo>
                  <a:lnTo>
                    <a:pt x="622" y="531"/>
                  </a:lnTo>
                  <a:lnTo>
                    <a:pt x="655" y="469"/>
                  </a:lnTo>
                  <a:lnTo>
                    <a:pt x="685" y="402"/>
                  </a:lnTo>
                  <a:lnTo>
                    <a:pt x="711" y="330"/>
                  </a:lnTo>
                  <a:lnTo>
                    <a:pt x="732" y="258"/>
                  </a:lnTo>
                  <a:lnTo>
                    <a:pt x="747" y="182"/>
                  </a:lnTo>
                  <a:lnTo>
                    <a:pt x="758" y="104"/>
                  </a:lnTo>
                  <a:lnTo>
                    <a:pt x="766" y="24"/>
                  </a:lnTo>
                  <a:lnTo>
                    <a:pt x="767" y="0"/>
                  </a:lnTo>
                  <a:lnTo>
                    <a:pt x="763" y="87"/>
                  </a:lnTo>
                  <a:lnTo>
                    <a:pt x="755" y="177"/>
                  </a:lnTo>
                  <a:lnTo>
                    <a:pt x="744" y="261"/>
                  </a:lnTo>
                  <a:lnTo>
                    <a:pt x="729" y="345"/>
                  </a:lnTo>
                  <a:lnTo>
                    <a:pt x="711" y="428"/>
                  </a:lnTo>
                  <a:lnTo>
                    <a:pt x="686" y="507"/>
                  </a:lnTo>
                  <a:lnTo>
                    <a:pt x="663" y="583"/>
                  </a:lnTo>
                  <a:lnTo>
                    <a:pt x="631" y="655"/>
                  </a:lnTo>
                  <a:lnTo>
                    <a:pt x="600" y="723"/>
                  </a:lnTo>
                  <a:lnTo>
                    <a:pt x="566" y="786"/>
                  </a:lnTo>
                  <a:lnTo>
                    <a:pt x="529" y="843"/>
                  </a:lnTo>
                  <a:lnTo>
                    <a:pt x="488" y="897"/>
                  </a:lnTo>
                  <a:lnTo>
                    <a:pt x="446" y="942"/>
                  </a:lnTo>
                  <a:lnTo>
                    <a:pt x="401" y="984"/>
                  </a:lnTo>
                  <a:lnTo>
                    <a:pt x="356" y="1018"/>
                  </a:lnTo>
                  <a:lnTo>
                    <a:pt x="310" y="1048"/>
                  </a:lnTo>
                  <a:lnTo>
                    <a:pt x="260" y="1067"/>
                  </a:lnTo>
                  <a:lnTo>
                    <a:pt x="212" y="1082"/>
                  </a:lnTo>
                  <a:lnTo>
                    <a:pt x="160" y="1090"/>
                  </a:lnTo>
                  <a:lnTo>
                    <a:pt x="157" y="1200"/>
                  </a:lnTo>
                  <a:lnTo>
                    <a:pt x="0" y="975"/>
                  </a:lnTo>
                  <a:lnTo>
                    <a:pt x="157" y="748"/>
                  </a:lnTo>
                  <a:lnTo>
                    <a:pt x="160" y="864"/>
                  </a:lnTo>
                </a:path>
              </a:pathLst>
            </a:custGeom>
            <a:solidFill>
              <a:srgbClr val="FF0000"/>
            </a:solidFill>
            <a:ln w="12700" cap="rnd">
              <a:solidFill>
                <a:srgbClr val="000000"/>
              </a:solidFill>
              <a:round/>
              <a:headEnd/>
              <a:tailEnd/>
            </a:ln>
          </p:spPr>
          <p:txBody>
            <a:bodyPr/>
            <a:lstStyle/>
            <a:p>
              <a:endParaRPr lang="en-US"/>
            </a:p>
          </p:txBody>
        </p:sp>
        <p:sp>
          <p:nvSpPr>
            <p:cNvPr id="63509" name="Rectangle 9"/>
            <p:cNvSpPr>
              <a:spLocks noChangeArrowheads="1"/>
            </p:cNvSpPr>
            <p:nvPr/>
          </p:nvSpPr>
          <p:spPr bwMode="auto">
            <a:xfrm>
              <a:off x="1350" y="799"/>
              <a:ext cx="4343" cy="762"/>
            </a:xfrm>
            <a:prstGeom prst="rect">
              <a:avLst/>
            </a:prstGeom>
            <a:solidFill>
              <a:srgbClr val="FCFEB9"/>
            </a:solidFill>
            <a:ln w="25400">
              <a:solidFill>
                <a:schemeClr val="accent2"/>
              </a:solidFill>
              <a:miter lim="800000"/>
              <a:headEnd/>
              <a:tailEnd/>
            </a:ln>
          </p:spPr>
          <p:txBody>
            <a:bodyPr wrap="none" lIns="90488" tIns="44450" rIns="90488" bIns="44450">
              <a:spAutoFit/>
            </a:bodyPr>
            <a:lstStyle/>
            <a:p>
              <a:pPr algn="ctr"/>
              <a:r>
                <a:rPr lang="en-US" sz="2400" b="1">
                  <a:solidFill>
                    <a:schemeClr val="tx2"/>
                  </a:solidFill>
                </a:rPr>
                <a:t>Deviations from standards deemed significant</a:t>
              </a:r>
              <a:br>
                <a:rPr lang="en-US" sz="2400" b="1">
                  <a:solidFill>
                    <a:schemeClr val="tx2"/>
                  </a:solidFill>
                </a:rPr>
              </a:br>
              <a:r>
                <a:rPr lang="en-US" sz="2400" b="1">
                  <a:solidFill>
                    <a:schemeClr val="tx2"/>
                  </a:solidFill>
                </a:rPr>
                <a:t>are brought to the attention of management, a</a:t>
              </a:r>
              <a:br>
                <a:rPr lang="en-US" sz="2400" b="1">
                  <a:solidFill>
                    <a:schemeClr val="tx2"/>
                  </a:solidFill>
                </a:rPr>
              </a:br>
              <a:r>
                <a:rPr lang="en-US" sz="2400" b="1">
                  <a:solidFill>
                    <a:schemeClr val="tx2"/>
                  </a:solidFill>
                </a:rPr>
                <a:t>practice known as </a:t>
              </a:r>
              <a:r>
                <a:rPr lang="en-US" sz="2400" b="1">
                  <a:solidFill>
                    <a:srgbClr val="FF0000"/>
                  </a:solidFill>
                </a:rPr>
                <a:t>management by exception</a:t>
              </a:r>
              <a:r>
                <a:rPr lang="en-US" sz="2400" b="1">
                  <a:solidFill>
                    <a:schemeClr val="tx2"/>
                  </a:solidFill>
                </a:rPr>
                <a:t>.</a:t>
              </a:r>
            </a:p>
          </p:txBody>
        </p:sp>
      </p:grpSp>
      <p:sp>
        <p:nvSpPr>
          <p:cNvPr id="63496" name="Rectangle 10"/>
          <p:cNvSpPr>
            <a:spLocks noChangeArrowheads="1"/>
          </p:cNvSpPr>
          <p:nvPr/>
        </p:nvSpPr>
        <p:spPr bwMode="auto">
          <a:xfrm>
            <a:off x="2352675" y="5853113"/>
            <a:ext cx="32607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b="1"/>
              <a:t>Type of Product Cost</a:t>
            </a:r>
          </a:p>
        </p:txBody>
      </p:sp>
      <p:sp>
        <p:nvSpPr>
          <p:cNvPr id="63497" name="Rectangle 11"/>
          <p:cNvSpPr>
            <a:spLocks noChangeArrowheads="1"/>
          </p:cNvSpPr>
          <p:nvPr/>
        </p:nvSpPr>
        <p:spPr bwMode="auto">
          <a:xfrm rot="-5400000">
            <a:off x="113507" y="3793331"/>
            <a:ext cx="13319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b="1"/>
              <a:t>Amount</a:t>
            </a:r>
          </a:p>
        </p:txBody>
      </p:sp>
      <p:sp>
        <p:nvSpPr>
          <p:cNvPr id="63498" name="Line 12"/>
          <p:cNvSpPr>
            <a:spLocks noChangeShapeType="1"/>
          </p:cNvSpPr>
          <p:nvPr/>
        </p:nvSpPr>
        <p:spPr bwMode="auto">
          <a:xfrm flipV="1">
            <a:off x="1803400" y="4079875"/>
            <a:ext cx="0" cy="1630363"/>
          </a:xfrm>
          <a:prstGeom prst="line">
            <a:avLst/>
          </a:prstGeom>
          <a:noFill/>
          <a:ln w="1270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9" name="Line 13"/>
          <p:cNvSpPr>
            <a:spLocks noChangeShapeType="1"/>
          </p:cNvSpPr>
          <p:nvPr/>
        </p:nvSpPr>
        <p:spPr bwMode="auto">
          <a:xfrm flipV="1">
            <a:off x="6069013" y="3698875"/>
            <a:ext cx="0" cy="2011363"/>
          </a:xfrm>
          <a:prstGeom prst="line">
            <a:avLst/>
          </a:prstGeom>
          <a:noFill/>
          <a:ln w="127000">
            <a:solidFill>
              <a:srgbClr val="CC00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4" name="Rectangle 14"/>
          <p:cNvSpPr>
            <a:spLocks noChangeArrowheads="1"/>
          </p:cNvSpPr>
          <p:nvPr/>
        </p:nvSpPr>
        <p:spPr bwMode="auto">
          <a:xfrm>
            <a:off x="1268413" y="4464050"/>
            <a:ext cx="1071562" cy="771525"/>
          </a:xfrm>
          <a:prstGeom prst="rect">
            <a:avLst/>
          </a:prstGeom>
          <a:solidFill>
            <a:srgbClr val="CCECFF"/>
          </a:solidFill>
          <a:ln w="25400">
            <a:solidFill>
              <a:schemeClr val="accent2">
                <a:lumMod val="75000"/>
              </a:schemeClr>
            </a:solidFill>
            <a:miter lim="800000"/>
            <a:headEnd/>
            <a:tailEnd/>
          </a:ln>
        </p:spPr>
        <p:txBody>
          <a:bodyPr wrap="none" lIns="90488" tIns="44450" rIns="90488" bIns="44450">
            <a:spAutoFit/>
          </a:bodyPr>
          <a:lstStyle/>
          <a:p>
            <a:pPr>
              <a:lnSpc>
                <a:spcPct val="90000"/>
              </a:lnSpc>
              <a:defRPr/>
            </a:pPr>
            <a:r>
              <a:rPr lang="en-US" sz="2400" b="1">
                <a:solidFill>
                  <a:srgbClr val="0070C0"/>
                </a:solidFill>
              </a:rPr>
              <a:t>Direct</a:t>
            </a:r>
            <a:br>
              <a:rPr lang="en-US" sz="2400" b="1">
                <a:solidFill>
                  <a:srgbClr val="0070C0"/>
                </a:solidFill>
              </a:rPr>
            </a:br>
            <a:r>
              <a:rPr lang="en-US" sz="2400" b="1">
                <a:solidFill>
                  <a:srgbClr val="0070C0"/>
                </a:solidFill>
              </a:rPr>
              <a:t>Labor</a:t>
            </a:r>
          </a:p>
        </p:txBody>
      </p:sp>
      <p:sp>
        <p:nvSpPr>
          <p:cNvPr id="63501" name="Rectangle 15"/>
          <p:cNvSpPr>
            <a:spLocks noChangeArrowheads="1"/>
          </p:cNvSpPr>
          <p:nvPr/>
        </p:nvSpPr>
        <p:spPr bwMode="auto">
          <a:xfrm>
            <a:off x="4922838" y="4470400"/>
            <a:ext cx="2292350" cy="758825"/>
          </a:xfrm>
          <a:prstGeom prst="rect">
            <a:avLst/>
          </a:prstGeom>
          <a:solidFill>
            <a:srgbClr val="FFFFCC"/>
          </a:solidFill>
          <a:ln w="19050">
            <a:solidFill>
              <a:srgbClr val="CC00CC"/>
            </a:solidFill>
            <a:miter lim="800000"/>
            <a:headEnd/>
            <a:tailEnd/>
          </a:ln>
        </p:spPr>
        <p:txBody>
          <a:bodyPr wrap="none" lIns="90488" tIns="44450" rIns="90488" bIns="44450">
            <a:spAutoFit/>
          </a:bodyPr>
          <a:lstStyle/>
          <a:p>
            <a:pPr algn="ctr">
              <a:lnSpc>
                <a:spcPct val="90000"/>
              </a:lnSpc>
            </a:pPr>
            <a:r>
              <a:rPr lang="en-US" sz="2400" b="1">
                <a:solidFill>
                  <a:srgbClr val="CC00CC"/>
                </a:solidFill>
              </a:rPr>
              <a:t>Manufacturing</a:t>
            </a:r>
            <a:br>
              <a:rPr lang="en-US" sz="2400" b="1">
                <a:solidFill>
                  <a:srgbClr val="CC00CC"/>
                </a:solidFill>
              </a:rPr>
            </a:br>
            <a:r>
              <a:rPr lang="en-US" sz="2400" b="1">
                <a:solidFill>
                  <a:srgbClr val="CC00CC"/>
                </a:solidFill>
              </a:rPr>
              <a:t>Overhead</a:t>
            </a:r>
          </a:p>
        </p:txBody>
      </p:sp>
      <p:sp>
        <p:nvSpPr>
          <p:cNvPr id="63502" name="Line 16"/>
          <p:cNvSpPr>
            <a:spLocks noChangeShapeType="1"/>
          </p:cNvSpPr>
          <p:nvPr/>
        </p:nvSpPr>
        <p:spPr bwMode="auto">
          <a:xfrm>
            <a:off x="3109913" y="3484563"/>
            <a:ext cx="1193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3" name="Line 17"/>
          <p:cNvSpPr>
            <a:spLocks noChangeShapeType="1"/>
          </p:cNvSpPr>
          <p:nvPr/>
        </p:nvSpPr>
        <p:spPr bwMode="auto">
          <a:xfrm flipV="1">
            <a:off x="3706813" y="2590800"/>
            <a:ext cx="0" cy="889000"/>
          </a:xfrm>
          <a:prstGeom prst="line">
            <a:avLst/>
          </a:prstGeom>
          <a:noFill/>
          <a:ln w="127000">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4" name="Line 18"/>
          <p:cNvSpPr>
            <a:spLocks noChangeShapeType="1"/>
          </p:cNvSpPr>
          <p:nvPr/>
        </p:nvSpPr>
        <p:spPr bwMode="auto">
          <a:xfrm>
            <a:off x="1473200" y="3962400"/>
            <a:ext cx="660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5" name="Line 19"/>
          <p:cNvSpPr>
            <a:spLocks noChangeShapeType="1"/>
          </p:cNvSpPr>
          <p:nvPr/>
        </p:nvSpPr>
        <p:spPr bwMode="auto">
          <a:xfrm>
            <a:off x="5716588" y="3581400"/>
            <a:ext cx="660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6" name="Line 20"/>
          <p:cNvSpPr>
            <a:spLocks noChangeShapeType="1"/>
          </p:cNvSpPr>
          <p:nvPr/>
        </p:nvSpPr>
        <p:spPr bwMode="auto">
          <a:xfrm>
            <a:off x="6642100" y="3581400"/>
            <a:ext cx="2032000"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7" name="Rectangle 21"/>
          <p:cNvSpPr>
            <a:spLocks noChangeArrowheads="1"/>
          </p:cNvSpPr>
          <p:nvPr/>
        </p:nvSpPr>
        <p:spPr bwMode="auto">
          <a:xfrm>
            <a:off x="7075488" y="3187700"/>
            <a:ext cx="1444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400"/>
              <a:t>Standard</a:t>
            </a:r>
          </a:p>
        </p:txBody>
      </p:sp>
    </p:spTree>
    <p:extLst>
      <p:ext uri="{BB962C8B-B14F-4D97-AF65-F5344CB8AC3E}">
        <p14:creationId xmlns:p14="http://schemas.microsoft.com/office/powerpoint/2010/main" val="108823887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chemeClr val="accent5">
                    <a:lumMod val="10000"/>
                  </a:schemeClr>
                </a:solidFill>
              </a:rPr>
              <a:t>Formats of the operational and financial budgeting </a:t>
            </a:r>
            <a:endParaRPr lang="en-US" dirty="0">
              <a:solidFill>
                <a:schemeClr val="accent5">
                  <a:lumMod val="10000"/>
                </a:schemeClr>
              </a:solidFill>
            </a:endParaRPr>
          </a:p>
        </p:txBody>
      </p:sp>
      <p:pic>
        <p:nvPicPr>
          <p:cNvPr id="98307" name="Content Placeholder 3" descr="http://www.principlesofaccounting.com/ART/c21art/budgetedsales.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2438400"/>
            <a:ext cx="7315200" cy="4038600"/>
          </a:xfrm>
        </p:spPr>
      </p:pic>
    </p:spTree>
    <p:extLst>
      <p:ext uri="{BB962C8B-B14F-4D97-AF65-F5344CB8AC3E}">
        <p14:creationId xmlns:p14="http://schemas.microsoft.com/office/powerpoint/2010/main" val="1591750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5">
                    <a:lumMod val="10000"/>
                  </a:schemeClr>
                </a:solidFill>
              </a:rPr>
              <a:t>Production budget </a:t>
            </a:r>
            <a:endParaRPr lang="en-US" dirty="0">
              <a:solidFill>
                <a:schemeClr val="accent5">
                  <a:lumMod val="10000"/>
                </a:schemeClr>
              </a:solidFill>
            </a:endParaRPr>
          </a:p>
        </p:txBody>
      </p:sp>
      <p:pic>
        <p:nvPicPr>
          <p:cNvPr id="99331" name="Content Placeholder 3" descr="http://www.principlesofaccounting.com/ART/c21art/productionbudget.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2362200"/>
            <a:ext cx="7467600" cy="3886200"/>
          </a:xfrm>
        </p:spPr>
      </p:pic>
    </p:spTree>
    <p:extLst>
      <p:ext uri="{BB962C8B-B14F-4D97-AF65-F5344CB8AC3E}">
        <p14:creationId xmlns:p14="http://schemas.microsoft.com/office/powerpoint/2010/main" val="2948183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5">
                    <a:lumMod val="10000"/>
                  </a:schemeClr>
                </a:solidFill>
              </a:rPr>
              <a:t>Material usage budget </a:t>
            </a:r>
            <a:endParaRPr lang="en-US" dirty="0">
              <a:solidFill>
                <a:schemeClr val="accent5">
                  <a:lumMod val="10000"/>
                </a:schemeClr>
              </a:solidFill>
            </a:endParaRPr>
          </a:p>
        </p:txBody>
      </p:sp>
      <p:pic>
        <p:nvPicPr>
          <p:cNvPr id="100355" name="Content Placeholder 3" descr="http://www.principlesofaccounting.com/ART/c21art/materialsbudget.v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2362200"/>
            <a:ext cx="7620000" cy="3962400"/>
          </a:xfrm>
        </p:spPr>
      </p:pic>
    </p:spTree>
    <p:extLst>
      <p:ext uri="{BB962C8B-B14F-4D97-AF65-F5344CB8AC3E}">
        <p14:creationId xmlns:p14="http://schemas.microsoft.com/office/powerpoint/2010/main" val="4144770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5">
                    <a:lumMod val="10000"/>
                  </a:schemeClr>
                </a:solidFill>
              </a:rPr>
              <a:t>Labor budget</a:t>
            </a:r>
            <a:endParaRPr lang="en-US" dirty="0">
              <a:solidFill>
                <a:schemeClr val="accent5">
                  <a:lumMod val="10000"/>
                </a:schemeClr>
              </a:solidFill>
            </a:endParaRPr>
          </a:p>
        </p:txBody>
      </p:sp>
      <p:pic>
        <p:nvPicPr>
          <p:cNvPr id="101379" name="Content Placeholder 3" descr="http://www.principlesofaccounting.com/ART/c21art/laborbudget.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2362200"/>
            <a:ext cx="7239000" cy="4038600"/>
          </a:xfrm>
        </p:spPr>
      </p:pic>
    </p:spTree>
    <p:extLst>
      <p:ext uri="{BB962C8B-B14F-4D97-AF65-F5344CB8AC3E}">
        <p14:creationId xmlns:p14="http://schemas.microsoft.com/office/powerpoint/2010/main" val="150562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5">
                    <a:lumMod val="10000"/>
                  </a:schemeClr>
                </a:solidFill>
              </a:rPr>
              <a:t>Factory overhead budget </a:t>
            </a:r>
            <a:endParaRPr lang="en-US" dirty="0">
              <a:solidFill>
                <a:schemeClr val="accent5">
                  <a:lumMod val="10000"/>
                </a:schemeClr>
              </a:solidFill>
            </a:endParaRPr>
          </a:p>
        </p:txBody>
      </p:sp>
      <p:pic>
        <p:nvPicPr>
          <p:cNvPr id="102403" name="Content Placeholder 3" descr="http://www.principlesofaccounting.com/ART/c21art/factoryoverheadbudget.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2362200"/>
            <a:ext cx="7181850" cy="3733800"/>
          </a:xfrm>
        </p:spPr>
      </p:pic>
    </p:spTree>
    <p:extLst>
      <p:ext uri="{BB962C8B-B14F-4D97-AF65-F5344CB8AC3E}">
        <p14:creationId xmlns:p14="http://schemas.microsoft.com/office/powerpoint/2010/main" val="2894940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chemeClr val="accent5">
                    <a:lumMod val="10000"/>
                  </a:schemeClr>
                </a:solidFill>
              </a:rPr>
              <a:t>ENDING FINISHED GOOD INVENTORY BUDGET</a:t>
            </a:r>
            <a:endParaRPr lang="en-US" dirty="0">
              <a:solidFill>
                <a:schemeClr val="accent5">
                  <a:lumMod val="10000"/>
                </a:schemeClr>
              </a:solidFill>
            </a:endParaRPr>
          </a:p>
        </p:txBody>
      </p:sp>
      <p:pic>
        <p:nvPicPr>
          <p:cNvPr id="103427" name="Content Placeholder 3" descr="http://www.principlesofaccounting.com/ART/c21art/finishedgoodsbudget.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2362200"/>
            <a:ext cx="6467475" cy="3733800"/>
          </a:xfrm>
        </p:spPr>
      </p:pic>
    </p:spTree>
    <p:extLst>
      <p:ext uri="{BB962C8B-B14F-4D97-AF65-F5344CB8AC3E}">
        <p14:creationId xmlns:p14="http://schemas.microsoft.com/office/powerpoint/2010/main" val="3370438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chemeClr val="accent5">
                    <a:lumMod val="10000"/>
                  </a:schemeClr>
                </a:solidFill>
              </a:rPr>
              <a:t>SELLING, GENARAL AND ADMINISTRATION BUDGET</a:t>
            </a:r>
            <a:endParaRPr lang="en-US" dirty="0">
              <a:solidFill>
                <a:schemeClr val="accent5">
                  <a:lumMod val="10000"/>
                </a:schemeClr>
              </a:solidFill>
            </a:endParaRPr>
          </a:p>
        </p:txBody>
      </p:sp>
      <p:pic>
        <p:nvPicPr>
          <p:cNvPr id="104451" name="Content Placeholder 3" descr="http://www.principlesofaccounting.com/ART/c21art/sgabudget.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2362200"/>
            <a:ext cx="7086600" cy="3733800"/>
          </a:xfrm>
        </p:spPr>
      </p:pic>
    </p:spTree>
    <p:extLst>
      <p:ext uri="{BB962C8B-B14F-4D97-AF65-F5344CB8AC3E}">
        <p14:creationId xmlns:p14="http://schemas.microsoft.com/office/powerpoint/2010/main" val="3276942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5">
                    <a:lumMod val="10000"/>
                  </a:schemeClr>
                </a:solidFill>
              </a:rPr>
              <a:t>CASH BUDGET</a:t>
            </a:r>
            <a:endParaRPr lang="en-US" dirty="0">
              <a:solidFill>
                <a:schemeClr val="accent5">
                  <a:lumMod val="10000"/>
                </a:schemeClr>
              </a:solidFill>
            </a:endParaRPr>
          </a:p>
        </p:txBody>
      </p:sp>
      <p:pic>
        <p:nvPicPr>
          <p:cNvPr id="105475" name="Content Placeholder 3" descr="http://www.principlesofaccounting.com/ART/c21art/cashbudget.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2362200"/>
            <a:ext cx="7315200" cy="3733800"/>
          </a:xfrm>
        </p:spPr>
      </p:pic>
    </p:spTree>
    <p:extLst>
      <p:ext uri="{BB962C8B-B14F-4D97-AF65-F5344CB8AC3E}">
        <p14:creationId xmlns:p14="http://schemas.microsoft.com/office/powerpoint/2010/main" val="277839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5">
                    <a:lumMod val="10000"/>
                  </a:schemeClr>
                </a:solidFill>
              </a:rPr>
              <a:t>Budgeted income statement </a:t>
            </a:r>
            <a:endParaRPr lang="en-US" dirty="0">
              <a:solidFill>
                <a:schemeClr val="accent5">
                  <a:lumMod val="10000"/>
                </a:schemeClr>
              </a:solidFill>
            </a:endParaRPr>
          </a:p>
        </p:txBody>
      </p:sp>
      <p:pic>
        <p:nvPicPr>
          <p:cNvPr id="106499" name="Content Placeholder 3" descr="http://www.principlesofaccounting.com/ART/c21art/incomestmtbudgeted.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2362200"/>
            <a:ext cx="7315200" cy="4191000"/>
          </a:xfrm>
        </p:spPr>
      </p:pic>
    </p:spTree>
    <p:extLst>
      <p:ext uri="{BB962C8B-B14F-4D97-AF65-F5344CB8AC3E}">
        <p14:creationId xmlns:p14="http://schemas.microsoft.com/office/powerpoint/2010/main" val="3543291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5">
                    <a:lumMod val="10000"/>
                  </a:schemeClr>
                </a:solidFill>
              </a:rPr>
              <a:t>Budgeted balance sheet</a:t>
            </a:r>
            <a:endParaRPr lang="en-US" dirty="0">
              <a:solidFill>
                <a:schemeClr val="accent5">
                  <a:lumMod val="10000"/>
                </a:schemeClr>
              </a:solidFill>
            </a:endParaRPr>
          </a:p>
        </p:txBody>
      </p:sp>
      <p:pic>
        <p:nvPicPr>
          <p:cNvPr id="107523" name="Content Placeholder 3" descr="http://www.principlesofaccounting.com/ART/c21art/balancesheetbudget.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2362200"/>
            <a:ext cx="6934200" cy="3886200"/>
          </a:xfrm>
        </p:spPr>
      </p:pic>
    </p:spTree>
    <p:extLst>
      <p:ext uri="{BB962C8B-B14F-4D97-AF65-F5344CB8AC3E}">
        <p14:creationId xmlns:p14="http://schemas.microsoft.com/office/powerpoint/2010/main" val="830375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0488" tIns="44450" rIns="90488" bIns="44450"/>
          <a:lstStyle/>
          <a:p>
            <a:r>
              <a:rPr lang="en-US" smtClean="0">
                <a:latin typeface="Arial" charset="0"/>
                <a:cs typeface="Arial" charset="0"/>
              </a:rPr>
              <a:t>Variance Analysis Cycle</a:t>
            </a:r>
          </a:p>
        </p:txBody>
      </p:sp>
      <p:sp>
        <p:nvSpPr>
          <p:cNvPr id="1028" name="Rectangle 3"/>
          <p:cNvSpPr>
            <a:spLocks noChangeArrowheads="1"/>
          </p:cNvSpPr>
          <p:nvPr/>
        </p:nvSpPr>
        <p:spPr bwMode="auto">
          <a:xfrm>
            <a:off x="3429000" y="5059363"/>
            <a:ext cx="2606675" cy="1131887"/>
          </a:xfrm>
          <a:prstGeom prst="rect">
            <a:avLst/>
          </a:prstGeom>
          <a:solidFill>
            <a:schemeClr val="tx2"/>
          </a:solidFill>
          <a:ln w="38100" cmpd="dbl">
            <a:solidFill>
              <a:schemeClr val="tx1"/>
            </a:solidFill>
            <a:miter lim="800000"/>
            <a:headEnd/>
            <a:tailEnd/>
          </a:ln>
        </p:spPr>
        <p:txBody>
          <a:bodyPr lIns="90488" tIns="44450" rIns="90488" bIns="44450">
            <a:spAutoFit/>
          </a:bodyPr>
          <a:lstStyle/>
          <a:p>
            <a:pPr algn="ctr">
              <a:spcBef>
                <a:spcPct val="50000"/>
              </a:spcBef>
              <a:defRPr/>
            </a:pPr>
            <a:r>
              <a:rPr lang="en-US" sz="2200" b="1">
                <a:solidFill>
                  <a:srgbClr val="FFFFFF"/>
                </a:solidFill>
                <a:effectLst>
                  <a:outerShdw blurRad="38100" dist="38100" dir="2700000" algn="tl">
                    <a:srgbClr val="000000">
                      <a:alpha val="43137"/>
                    </a:srgbClr>
                  </a:outerShdw>
                </a:effectLst>
              </a:rPr>
              <a:t>Prepare standard cost performance report</a:t>
            </a:r>
          </a:p>
        </p:txBody>
      </p:sp>
      <p:grpSp>
        <p:nvGrpSpPr>
          <p:cNvPr id="1029" name="Group 4"/>
          <p:cNvGrpSpPr>
            <a:grpSpLocks/>
          </p:cNvGrpSpPr>
          <p:nvPr/>
        </p:nvGrpSpPr>
        <p:grpSpPr bwMode="auto">
          <a:xfrm>
            <a:off x="533400" y="3687763"/>
            <a:ext cx="2438400" cy="1131887"/>
            <a:chOff x="336" y="2323"/>
            <a:chExt cx="1536" cy="713"/>
          </a:xfrm>
        </p:grpSpPr>
        <p:sp>
          <p:nvSpPr>
            <p:cNvPr id="1047" name="Rectangle 5"/>
            <p:cNvSpPr>
              <a:spLocks noChangeArrowheads="1"/>
            </p:cNvSpPr>
            <p:nvPr/>
          </p:nvSpPr>
          <p:spPr bwMode="auto">
            <a:xfrm>
              <a:off x="336" y="2323"/>
              <a:ext cx="1536" cy="713"/>
            </a:xfrm>
            <a:prstGeom prst="rect">
              <a:avLst/>
            </a:prstGeom>
            <a:solidFill>
              <a:srgbClr val="EAEAEA"/>
            </a:solidFill>
            <a:ln w="38100" cmpd="dbl">
              <a:solidFill>
                <a:schemeClr val="tx1"/>
              </a:solidFill>
              <a:miter lim="800000"/>
              <a:headEnd/>
              <a:tailEnd/>
            </a:ln>
          </p:spPr>
          <p:txBody>
            <a:bodyPr lIns="90488" tIns="44450" rIns="90488" bIns="44450">
              <a:spAutoFit/>
            </a:bodyPr>
            <a:lstStyle/>
            <a:p>
              <a:pPr algn="ctr">
                <a:spcBef>
                  <a:spcPct val="50000"/>
                </a:spcBef>
              </a:pPr>
              <a:r>
                <a:rPr lang="en-US" sz="2200" b="1">
                  <a:solidFill>
                    <a:schemeClr val="bg1"/>
                  </a:solidFill>
                </a:rPr>
                <a:t/>
              </a:r>
              <a:br>
                <a:rPr lang="en-US" sz="2200" b="1">
                  <a:solidFill>
                    <a:schemeClr val="bg1"/>
                  </a:solidFill>
                </a:rPr>
              </a:br>
              <a:r>
                <a:rPr lang="en-US" sz="2200" b="1">
                  <a:solidFill>
                    <a:schemeClr val="bg1"/>
                  </a:solidFill>
                </a:rPr>
                <a:t/>
              </a:r>
              <a:br>
                <a:rPr lang="en-US" sz="2200" b="1">
                  <a:solidFill>
                    <a:schemeClr val="bg1"/>
                  </a:solidFill>
                </a:rPr>
              </a:br>
              <a:endParaRPr lang="en-US" sz="2200" b="1">
                <a:solidFill>
                  <a:schemeClr val="bg1"/>
                </a:solidFill>
              </a:endParaRPr>
            </a:p>
          </p:txBody>
        </p:sp>
        <p:sp>
          <p:nvSpPr>
            <p:cNvPr id="1048" name="Rectangle 6"/>
            <p:cNvSpPr>
              <a:spLocks noChangeArrowheads="1"/>
            </p:cNvSpPr>
            <p:nvPr/>
          </p:nvSpPr>
          <p:spPr bwMode="auto">
            <a:xfrm>
              <a:off x="366" y="2449"/>
              <a:ext cx="139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2200" b="1">
                  <a:solidFill>
                    <a:schemeClr val="tx2"/>
                  </a:solidFill>
                </a:rPr>
                <a:t>Analyze variances</a:t>
              </a:r>
            </a:p>
          </p:txBody>
        </p:sp>
      </p:grpSp>
      <p:sp>
        <p:nvSpPr>
          <p:cNvPr id="664583" name="Rectangle 7"/>
          <p:cNvSpPr>
            <a:spLocks noChangeArrowheads="1"/>
          </p:cNvSpPr>
          <p:nvPr/>
        </p:nvSpPr>
        <p:spPr bwMode="auto">
          <a:xfrm>
            <a:off x="6019800" y="5181600"/>
            <a:ext cx="1597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2400" b="1">
                <a:solidFill>
                  <a:srgbClr val="FF3300"/>
                </a:solidFill>
              </a:rPr>
              <a:t>Begin</a:t>
            </a:r>
          </a:p>
        </p:txBody>
      </p:sp>
      <p:cxnSp>
        <p:nvCxnSpPr>
          <p:cNvPr id="1031" name="AutoShape 8"/>
          <p:cNvCxnSpPr>
            <a:cxnSpLocks noChangeShapeType="1"/>
            <a:stCxn id="1028" idx="1"/>
            <a:endCxn id="1047" idx="2"/>
          </p:cNvCxnSpPr>
          <p:nvPr/>
        </p:nvCxnSpPr>
        <p:spPr bwMode="auto">
          <a:xfrm rot="10800000">
            <a:off x="1752600" y="4838700"/>
            <a:ext cx="1657350" cy="787400"/>
          </a:xfrm>
          <a:prstGeom prst="bentConnector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pSp>
        <p:nvGrpSpPr>
          <p:cNvPr id="3" name="Group 9"/>
          <p:cNvGrpSpPr>
            <a:grpSpLocks/>
          </p:cNvGrpSpPr>
          <p:nvPr/>
        </p:nvGrpSpPr>
        <p:grpSpPr bwMode="auto">
          <a:xfrm>
            <a:off x="533400" y="1630363"/>
            <a:ext cx="2438400" cy="2038350"/>
            <a:chOff x="336" y="1027"/>
            <a:chExt cx="1536" cy="1284"/>
          </a:xfrm>
        </p:grpSpPr>
        <p:sp>
          <p:nvSpPr>
            <p:cNvPr id="1044" name="Rectangle 10"/>
            <p:cNvSpPr>
              <a:spLocks noChangeArrowheads="1"/>
            </p:cNvSpPr>
            <p:nvPr/>
          </p:nvSpPr>
          <p:spPr bwMode="auto">
            <a:xfrm>
              <a:off x="336" y="1027"/>
              <a:ext cx="1536" cy="713"/>
            </a:xfrm>
            <a:prstGeom prst="rect">
              <a:avLst/>
            </a:prstGeom>
            <a:solidFill>
              <a:srgbClr val="EAEAEA"/>
            </a:solidFill>
            <a:ln w="38100" cmpd="dbl">
              <a:solidFill>
                <a:schemeClr val="tx1"/>
              </a:solidFill>
              <a:miter lim="800000"/>
              <a:headEnd/>
              <a:tailEnd/>
            </a:ln>
          </p:spPr>
          <p:txBody>
            <a:bodyPr lIns="90488" tIns="44450" rIns="90488" bIns="44450">
              <a:spAutoFit/>
            </a:bodyPr>
            <a:lstStyle/>
            <a:p>
              <a:pPr algn="ctr">
                <a:spcBef>
                  <a:spcPct val="50000"/>
                </a:spcBef>
              </a:pPr>
              <a:r>
                <a:rPr lang="en-US" sz="2200" b="1">
                  <a:solidFill>
                    <a:schemeClr val="bg1"/>
                  </a:solidFill>
                </a:rPr>
                <a:t/>
              </a:r>
              <a:br>
                <a:rPr lang="en-US" sz="2200" b="1">
                  <a:solidFill>
                    <a:schemeClr val="bg1"/>
                  </a:solidFill>
                </a:rPr>
              </a:br>
              <a:r>
                <a:rPr lang="en-US" sz="2200" b="1">
                  <a:solidFill>
                    <a:schemeClr val="bg1"/>
                  </a:solidFill>
                </a:rPr>
                <a:t/>
              </a:r>
              <a:br>
                <a:rPr lang="en-US" sz="2200" b="1">
                  <a:solidFill>
                    <a:schemeClr val="bg1"/>
                  </a:solidFill>
                </a:rPr>
              </a:br>
              <a:endParaRPr lang="en-US" sz="2200" b="1">
                <a:solidFill>
                  <a:schemeClr val="bg1"/>
                </a:solidFill>
              </a:endParaRPr>
            </a:p>
          </p:txBody>
        </p:sp>
        <p:sp>
          <p:nvSpPr>
            <p:cNvPr id="1045" name="Rectangle 11"/>
            <p:cNvSpPr>
              <a:spLocks noChangeArrowheads="1"/>
            </p:cNvSpPr>
            <p:nvPr/>
          </p:nvSpPr>
          <p:spPr bwMode="auto">
            <a:xfrm>
              <a:off x="366" y="1153"/>
              <a:ext cx="139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2200" b="1">
                  <a:solidFill>
                    <a:schemeClr val="tx2"/>
                  </a:solidFill>
                </a:rPr>
                <a:t>Identify</a:t>
              </a:r>
              <a:br>
                <a:rPr lang="en-US" sz="2200" b="1">
                  <a:solidFill>
                    <a:schemeClr val="tx2"/>
                  </a:solidFill>
                </a:rPr>
              </a:br>
              <a:r>
                <a:rPr lang="en-US" sz="2200" b="1">
                  <a:solidFill>
                    <a:schemeClr val="tx2"/>
                  </a:solidFill>
                </a:rPr>
                <a:t>questions</a:t>
              </a:r>
            </a:p>
          </p:txBody>
        </p:sp>
        <p:cxnSp>
          <p:nvCxnSpPr>
            <p:cNvPr id="1046" name="AutoShape 12"/>
            <p:cNvCxnSpPr>
              <a:cxnSpLocks noChangeShapeType="1"/>
              <a:stCxn id="1047" idx="0"/>
              <a:endCxn id="1044" idx="2"/>
            </p:cNvCxnSpPr>
            <p:nvPr/>
          </p:nvCxnSpPr>
          <p:spPr bwMode="auto">
            <a:xfrm flipV="1">
              <a:off x="1104" y="1752"/>
              <a:ext cx="0" cy="559"/>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4" name="Group 13"/>
          <p:cNvGrpSpPr>
            <a:grpSpLocks/>
          </p:cNvGrpSpPr>
          <p:nvPr/>
        </p:nvGrpSpPr>
        <p:grpSpPr bwMode="auto">
          <a:xfrm>
            <a:off x="2990850" y="1630363"/>
            <a:ext cx="3044825" cy="1131887"/>
            <a:chOff x="1884" y="1027"/>
            <a:chExt cx="1918" cy="713"/>
          </a:xfrm>
        </p:grpSpPr>
        <p:sp>
          <p:nvSpPr>
            <p:cNvPr id="1041" name="Rectangle 14"/>
            <p:cNvSpPr>
              <a:spLocks noChangeArrowheads="1"/>
            </p:cNvSpPr>
            <p:nvPr/>
          </p:nvSpPr>
          <p:spPr bwMode="auto">
            <a:xfrm>
              <a:off x="2160" y="1027"/>
              <a:ext cx="1642" cy="713"/>
            </a:xfrm>
            <a:prstGeom prst="rect">
              <a:avLst/>
            </a:prstGeom>
            <a:solidFill>
              <a:srgbClr val="EAEAEA"/>
            </a:solidFill>
            <a:ln w="38100" cmpd="dbl">
              <a:solidFill>
                <a:schemeClr val="tx1"/>
              </a:solidFill>
              <a:miter lim="800000"/>
              <a:headEnd/>
              <a:tailEnd/>
            </a:ln>
          </p:spPr>
          <p:txBody>
            <a:bodyPr lIns="90488" tIns="44450" rIns="90488" bIns="44450">
              <a:spAutoFit/>
            </a:bodyPr>
            <a:lstStyle/>
            <a:p>
              <a:pPr algn="ctr">
                <a:spcBef>
                  <a:spcPct val="50000"/>
                </a:spcBef>
              </a:pPr>
              <a:r>
                <a:rPr lang="en-US" sz="2200" b="1">
                  <a:solidFill>
                    <a:schemeClr val="bg1"/>
                  </a:solidFill>
                </a:rPr>
                <a:t/>
              </a:r>
              <a:br>
                <a:rPr lang="en-US" sz="2200" b="1">
                  <a:solidFill>
                    <a:schemeClr val="bg1"/>
                  </a:solidFill>
                </a:rPr>
              </a:br>
              <a:r>
                <a:rPr lang="en-US" sz="2200" b="1">
                  <a:solidFill>
                    <a:schemeClr val="bg1"/>
                  </a:solidFill>
                </a:rPr>
                <a:t/>
              </a:r>
              <a:br>
                <a:rPr lang="en-US" sz="2200" b="1">
                  <a:solidFill>
                    <a:schemeClr val="bg1"/>
                  </a:solidFill>
                </a:rPr>
              </a:br>
              <a:endParaRPr lang="en-US" sz="2200" b="1">
                <a:solidFill>
                  <a:schemeClr val="bg1"/>
                </a:solidFill>
              </a:endParaRPr>
            </a:p>
          </p:txBody>
        </p:sp>
        <p:sp>
          <p:nvSpPr>
            <p:cNvPr id="1042" name="Rectangle 15"/>
            <p:cNvSpPr>
              <a:spLocks noChangeArrowheads="1"/>
            </p:cNvSpPr>
            <p:nvPr/>
          </p:nvSpPr>
          <p:spPr bwMode="auto">
            <a:xfrm>
              <a:off x="2286" y="1153"/>
              <a:ext cx="139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2200" b="1">
                  <a:solidFill>
                    <a:schemeClr val="tx2"/>
                  </a:solidFill>
                </a:rPr>
                <a:t>Receive explanations</a:t>
              </a:r>
            </a:p>
          </p:txBody>
        </p:sp>
        <p:cxnSp>
          <p:nvCxnSpPr>
            <p:cNvPr id="1043" name="AutoShape 16"/>
            <p:cNvCxnSpPr>
              <a:cxnSpLocks noChangeShapeType="1"/>
              <a:stCxn id="1044" idx="3"/>
              <a:endCxn id="1041" idx="1"/>
            </p:cNvCxnSpPr>
            <p:nvPr/>
          </p:nvCxnSpPr>
          <p:spPr bwMode="auto">
            <a:xfrm>
              <a:off x="1884" y="1384"/>
              <a:ext cx="264"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5" name="Group 17"/>
          <p:cNvGrpSpPr>
            <a:grpSpLocks/>
          </p:cNvGrpSpPr>
          <p:nvPr/>
        </p:nvGrpSpPr>
        <p:grpSpPr bwMode="auto">
          <a:xfrm>
            <a:off x="6054725" y="1630363"/>
            <a:ext cx="2860675" cy="1131887"/>
            <a:chOff x="3814" y="1027"/>
            <a:chExt cx="1802" cy="713"/>
          </a:xfrm>
        </p:grpSpPr>
        <p:sp>
          <p:nvSpPr>
            <p:cNvPr id="1039" name="Rectangle 18"/>
            <p:cNvSpPr>
              <a:spLocks noChangeArrowheads="1"/>
            </p:cNvSpPr>
            <p:nvPr/>
          </p:nvSpPr>
          <p:spPr bwMode="auto">
            <a:xfrm>
              <a:off x="4104" y="1027"/>
              <a:ext cx="1512" cy="713"/>
            </a:xfrm>
            <a:prstGeom prst="rect">
              <a:avLst/>
            </a:prstGeom>
            <a:solidFill>
              <a:srgbClr val="EAEAEA"/>
            </a:solidFill>
            <a:ln w="38100" cmpd="dbl">
              <a:solidFill>
                <a:schemeClr val="tx1"/>
              </a:solidFill>
              <a:miter lim="800000"/>
              <a:headEnd/>
              <a:tailEnd/>
            </a:ln>
          </p:spPr>
          <p:txBody>
            <a:bodyPr lIns="90488" tIns="44450" rIns="90488" bIns="44450">
              <a:spAutoFit/>
            </a:bodyPr>
            <a:lstStyle/>
            <a:p>
              <a:pPr algn="ctr">
                <a:spcBef>
                  <a:spcPct val="50000"/>
                </a:spcBef>
              </a:pPr>
              <a:r>
                <a:rPr lang="en-US" sz="2200" b="1">
                  <a:solidFill>
                    <a:schemeClr val="tx2"/>
                  </a:solidFill>
                </a:rPr>
                <a:t>Take</a:t>
              </a:r>
              <a:br>
                <a:rPr lang="en-US" sz="2200" b="1">
                  <a:solidFill>
                    <a:schemeClr val="tx2"/>
                  </a:solidFill>
                </a:rPr>
              </a:br>
              <a:r>
                <a:rPr lang="en-US" sz="2200" b="1">
                  <a:solidFill>
                    <a:schemeClr val="tx2"/>
                  </a:solidFill>
                </a:rPr>
                <a:t>corrective  actions</a:t>
              </a:r>
            </a:p>
          </p:txBody>
        </p:sp>
        <p:cxnSp>
          <p:nvCxnSpPr>
            <p:cNvPr id="1040" name="AutoShape 19"/>
            <p:cNvCxnSpPr>
              <a:cxnSpLocks noChangeShapeType="1"/>
              <a:stCxn id="1041" idx="3"/>
              <a:endCxn id="1039" idx="1"/>
            </p:cNvCxnSpPr>
            <p:nvPr/>
          </p:nvCxnSpPr>
          <p:spPr bwMode="auto">
            <a:xfrm>
              <a:off x="3814" y="1384"/>
              <a:ext cx="278"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6" name="Group 20"/>
          <p:cNvGrpSpPr>
            <a:grpSpLocks/>
          </p:cNvGrpSpPr>
          <p:nvPr/>
        </p:nvGrpSpPr>
        <p:grpSpPr bwMode="auto">
          <a:xfrm>
            <a:off x="6515100" y="2781300"/>
            <a:ext cx="2400300" cy="2038350"/>
            <a:chOff x="4104" y="1752"/>
            <a:chExt cx="1512" cy="1284"/>
          </a:xfrm>
        </p:grpSpPr>
        <p:sp>
          <p:nvSpPr>
            <p:cNvPr id="1037" name="Rectangle 21"/>
            <p:cNvSpPr>
              <a:spLocks noChangeArrowheads="1"/>
            </p:cNvSpPr>
            <p:nvPr/>
          </p:nvSpPr>
          <p:spPr bwMode="auto">
            <a:xfrm>
              <a:off x="4104" y="2323"/>
              <a:ext cx="1512" cy="713"/>
            </a:xfrm>
            <a:prstGeom prst="rect">
              <a:avLst/>
            </a:prstGeom>
            <a:solidFill>
              <a:srgbClr val="EAEAEA"/>
            </a:solidFill>
            <a:ln w="38100" cmpd="dbl">
              <a:solidFill>
                <a:schemeClr val="tx1"/>
              </a:solidFill>
              <a:miter lim="800000"/>
              <a:headEnd/>
              <a:tailEnd/>
            </a:ln>
          </p:spPr>
          <p:txBody>
            <a:bodyPr lIns="90488" tIns="44450" rIns="90488" bIns="44450">
              <a:spAutoFit/>
            </a:bodyPr>
            <a:lstStyle/>
            <a:p>
              <a:pPr algn="ctr">
                <a:spcBef>
                  <a:spcPct val="50000"/>
                </a:spcBef>
              </a:pPr>
              <a:r>
                <a:rPr lang="en-US" sz="2200" b="1">
                  <a:solidFill>
                    <a:schemeClr val="tx2"/>
                  </a:solidFill>
                </a:rPr>
                <a:t>Conduct next period’s operations</a:t>
              </a:r>
            </a:p>
          </p:txBody>
        </p:sp>
        <p:cxnSp>
          <p:nvCxnSpPr>
            <p:cNvPr id="1038" name="AutoShape 22"/>
            <p:cNvCxnSpPr>
              <a:cxnSpLocks noChangeShapeType="1"/>
              <a:stCxn id="1039" idx="2"/>
              <a:endCxn id="1037" idx="0"/>
            </p:cNvCxnSpPr>
            <p:nvPr/>
          </p:nvCxnSpPr>
          <p:spPr bwMode="auto">
            <a:xfrm>
              <a:off x="4860" y="1752"/>
              <a:ext cx="0" cy="559"/>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cxnSp>
        <p:nvCxnSpPr>
          <p:cNvPr id="664599" name="AutoShape 23"/>
          <p:cNvCxnSpPr>
            <a:cxnSpLocks noChangeShapeType="1"/>
            <a:stCxn id="1037" idx="2"/>
            <a:endCxn id="1028" idx="3"/>
          </p:cNvCxnSpPr>
          <p:nvPr/>
        </p:nvCxnSpPr>
        <p:spPr bwMode="auto">
          <a:xfrm rot="5400000">
            <a:off x="6491288" y="4402137"/>
            <a:ext cx="787400" cy="1660525"/>
          </a:xfrm>
          <a:prstGeom prst="bentConnector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aphicFrame>
        <p:nvGraphicFramePr>
          <p:cNvPr id="1026" name="Object 2"/>
          <p:cNvGraphicFramePr>
            <a:graphicFrameLocks noChangeAspect="1"/>
          </p:cNvGraphicFramePr>
          <p:nvPr/>
        </p:nvGraphicFramePr>
        <p:xfrm>
          <a:off x="3721100" y="2895600"/>
          <a:ext cx="2006600" cy="2011363"/>
        </p:xfrm>
        <a:graphic>
          <a:graphicData uri="http://schemas.openxmlformats.org/presentationml/2006/ole">
            <mc:AlternateContent xmlns:mc="http://schemas.openxmlformats.org/markup-compatibility/2006">
              <mc:Choice xmlns:v="urn:schemas-microsoft-com:vml" Requires="v">
                <p:oleObj spid="_x0000_s1039" name="Clip" r:id="rId4" imgW="3452760" imgH="3458880" progId="MS_ClipArt_Gallery.5">
                  <p:embed/>
                </p:oleObj>
              </mc:Choice>
              <mc:Fallback>
                <p:oleObj name="Clip" r:id="rId4" imgW="3452760" imgH="345888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00" y="2895600"/>
                        <a:ext cx="2006600" cy="201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8508254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Left)">
                                      <p:cBhvr>
                                        <p:cTn id="11" dur="500"/>
                                        <p:tgtEl>
                                          <p:spTgt spid="4"/>
                                        </p:tgtEl>
                                      </p:cBhvr>
                                    </p:animEffect>
                                  </p:childTnLst>
                                </p:cTn>
                              </p:par>
                            </p:childTnLst>
                          </p:cTn>
                        </p:par>
                        <p:par>
                          <p:cTn id="12" fill="hold" nodeType="afterGroup">
                            <p:stCondLst>
                              <p:cond delay="1000"/>
                            </p:stCondLst>
                            <p:childTnLst>
                              <p:par>
                                <p:cTn id="13" presetID="1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Left)">
                                      <p:cBhvr>
                                        <p:cTn id="15" dur="500"/>
                                        <p:tgtEl>
                                          <p:spTgt spid="5"/>
                                        </p:tgtEl>
                                      </p:cBhvr>
                                    </p:animEffect>
                                  </p:childTnLst>
                                </p:cTn>
                              </p:par>
                            </p:childTnLst>
                          </p:cTn>
                        </p:par>
                        <p:par>
                          <p:cTn id="16" fill="hold" nodeType="afterGroup">
                            <p:stCondLst>
                              <p:cond delay="1500"/>
                            </p:stCondLst>
                            <p:childTnLst>
                              <p:par>
                                <p:cTn id="17" presetID="1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Top)">
                                      <p:cBhvr>
                                        <p:cTn id="19" dur="500"/>
                                        <p:tgtEl>
                                          <p:spTgt spid="6"/>
                                        </p:tgtEl>
                                      </p:cBhvr>
                                    </p:animEffect>
                                  </p:childTnLst>
                                </p:cTn>
                              </p:par>
                            </p:childTnLst>
                          </p:cTn>
                        </p:par>
                        <p:par>
                          <p:cTn id="20" fill="hold" nodeType="afterGroup">
                            <p:stCondLst>
                              <p:cond delay="2000"/>
                            </p:stCondLst>
                            <p:childTnLst>
                              <p:par>
                                <p:cTn id="21" presetID="18" presetClass="entr" presetSubtype="12" fill="hold" nodeType="afterEffect">
                                  <p:stCondLst>
                                    <p:cond delay="0"/>
                                  </p:stCondLst>
                                  <p:childTnLst>
                                    <p:set>
                                      <p:cBhvr>
                                        <p:cTn id="22" dur="1" fill="hold">
                                          <p:stCondLst>
                                            <p:cond delay="0"/>
                                          </p:stCondLst>
                                        </p:cTn>
                                        <p:tgtEl>
                                          <p:spTgt spid="664599"/>
                                        </p:tgtEl>
                                        <p:attrNameLst>
                                          <p:attrName>style.visibility</p:attrName>
                                        </p:attrNameLst>
                                      </p:cBhvr>
                                      <p:to>
                                        <p:strVal val="visible"/>
                                      </p:to>
                                    </p:set>
                                    <p:animEffect transition="in" filter="strips(downLeft)">
                                      <p:cBhvr>
                                        <p:cTn id="23" dur="500"/>
                                        <p:tgtEl>
                                          <p:spTgt spid="664599"/>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664583"/>
                                        </p:tgtEl>
                                        <p:attrNameLst>
                                          <p:attrName>style.visibility</p:attrName>
                                        </p:attrNameLst>
                                      </p:cBhvr>
                                      <p:to>
                                        <p:strVal val="visible"/>
                                      </p:to>
                                    </p:set>
                                    <p:animEffect transition="in" filter="dissolve">
                                      <p:cBhvr>
                                        <p:cTn id="27" dur="500"/>
                                        <p:tgtEl>
                                          <p:spTgt spid="66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PDCA</a:t>
            </a:r>
            <a:endParaRPr lang="en-US" b="1" u="sng" dirty="0"/>
          </a:p>
        </p:txBody>
      </p:sp>
      <p:sp>
        <p:nvSpPr>
          <p:cNvPr id="3" name="TextBox 2"/>
          <p:cNvSpPr txBox="1"/>
          <p:nvPr/>
        </p:nvSpPr>
        <p:spPr>
          <a:xfrm>
            <a:off x="893618" y="1547290"/>
            <a:ext cx="7696200" cy="2554545"/>
          </a:xfrm>
          <a:prstGeom prst="rect">
            <a:avLst/>
          </a:prstGeom>
          <a:noFill/>
        </p:spPr>
        <p:txBody>
          <a:bodyPr wrap="square" rtlCol="0">
            <a:spAutoFit/>
          </a:bodyPr>
          <a:lstStyle/>
          <a:p>
            <a:r>
              <a:rPr lang="en-US" sz="4000" dirty="0" smtClean="0"/>
              <a:t>P=PLAN</a:t>
            </a:r>
          </a:p>
          <a:p>
            <a:r>
              <a:rPr lang="en-US" sz="4000" dirty="0" smtClean="0"/>
              <a:t>D=DO</a:t>
            </a:r>
          </a:p>
          <a:p>
            <a:r>
              <a:rPr lang="en-US" sz="4000" dirty="0" smtClean="0"/>
              <a:t>C=CHECK</a:t>
            </a:r>
          </a:p>
          <a:p>
            <a:r>
              <a:rPr lang="en-US" sz="4000" dirty="0" smtClean="0"/>
              <a:t>A=ACTION </a:t>
            </a:r>
            <a:endParaRPr lang="en-US" sz="4000" dirty="0"/>
          </a:p>
        </p:txBody>
      </p:sp>
    </p:spTree>
    <p:extLst>
      <p:ext uri="{BB962C8B-B14F-4D97-AF65-F5344CB8AC3E}">
        <p14:creationId xmlns:p14="http://schemas.microsoft.com/office/powerpoint/2010/main" val="304203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body" idx="1"/>
          </p:nvPr>
        </p:nvSpPr>
        <p:spPr>
          <a:xfrm>
            <a:off x="228600" y="1460500"/>
            <a:ext cx="8534400" cy="1981200"/>
          </a:xfrm>
          <a:noFill/>
        </p:spPr>
        <p:txBody>
          <a:bodyPr lIns="90488" tIns="44450" rIns="90488" bIns="44450"/>
          <a:lstStyle/>
          <a:p>
            <a:pPr algn="ctr">
              <a:lnSpc>
                <a:spcPct val="110000"/>
              </a:lnSpc>
              <a:spcBef>
                <a:spcPct val="50000"/>
              </a:spcBef>
              <a:buFont typeface="Times" pitchFamily="18" charset="0"/>
              <a:buNone/>
            </a:pPr>
            <a:r>
              <a:rPr lang="en-US" sz="2800" smtClean="0">
                <a:solidFill>
                  <a:schemeClr val="tx2"/>
                </a:solidFill>
                <a:latin typeface="Arial" charset="0"/>
                <a:cs typeface="Arial" charset="0"/>
              </a:rPr>
              <a:t>   Accountants, engineers, purchasing</a:t>
            </a:r>
            <a:br>
              <a:rPr lang="en-US" sz="2800" smtClean="0">
                <a:solidFill>
                  <a:schemeClr val="tx2"/>
                </a:solidFill>
                <a:latin typeface="Arial" charset="0"/>
                <a:cs typeface="Arial" charset="0"/>
              </a:rPr>
            </a:br>
            <a:r>
              <a:rPr lang="en-US" sz="2800" smtClean="0">
                <a:solidFill>
                  <a:schemeClr val="tx2"/>
                </a:solidFill>
                <a:latin typeface="Arial" charset="0"/>
                <a:cs typeface="Arial" charset="0"/>
              </a:rPr>
              <a:t>agents, and production managers</a:t>
            </a:r>
            <a:br>
              <a:rPr lang="en-US" sz="2800" smtClean="0">
                <a:solidFill>
                  <a:schemeClr val="tx2"/>
                </a:solidFill>
                <a:latin typeface="Arial" charset="0"/>
                <a:cs typeface="Arial" charset="0"/>
              </a:rPr>
            </a:br>
            <a:r>
              <a:rPr lang="en-US" sz="2800" smtClean="0">
                <a:solidFill>
                  <a:schemeClr val="tx2"/>
                </a:solidFill>
                <a:latin typeface="Arial" charset="0"/>
                <a:cs typeface="Arial" charset="0"/>
              </a:rPr>
              <a:t>combine efforts to set standards that encourage efficient future operations.</a:t>
            </a:r>
          </a:p>
        </p:txBody>
      </p:sp>
      <p:sp>
        <p:nvSpPr>
          <p:cNvPr id="2052" name="Rectangle 3"/>
          <p:cNvSpPr>
            <a:spLocks noGrp="1" noChangeArrowheads="1"/>
          </p:cNvSpPr>
          <p:nvPr>
            <p:ph type="title"/>
          </p:nvPr>
        </p:nvSpPr>
        <p:spPr>
          <a:noFill/>
        </p:spPr>
        <p:txBody>
          <a:bodyPr lIns="90488" tIns="44450" rIns="90488" bIns="44450"/>
          <a:lstStyle/>
          <a:p>
            <a:r>
              <a:rPr lang="en-US" smtClean="0">
                <a:latin typeface="Arial" charset="0"/>
                <a:cs typeface="Arial" charset="0"/>
              </a:rPr>
              <a:t>Setting Standard Costs</a:t>
            </a:r>
          </a:p>
        </p:txBody>
      </p:sp>
      <p:graphicFrame>
        <p:nvGraphicFramePr>
          <p:cNvPr id="2050" name="Object 2"/>
          <p:cNvGraphicFramePr>
            <a:graphicFrameLocks noChangeAspect="1"/>
          </p:cNvGraphicFramePr>
          <p:nvPr/>
        </p:nvGraphicFramePr>
        <p:xfrm>
          <a:off x="2057400" y="3740150"/>
          <a:ext cx="4583113" cy="3041650"/>
        </p:xfrm>
        <a:graphic>
          <a:graphicData uri="http://schemas.openxmlformats.org/presentationml/2006/ole">
            <mc:AlternateContent xmlns:mc="http://schemas.openxmlformats.org/markup-compatibility/2006">
              <mc:Choice xmlns:v="urn:schemas-microsoft-com:vml" Requires="v">
                <p:oleObj spid="_x0000_s2063" name="Clip" r:id="rId4" imgW="4582440" imgH="3041640" progId="MS_ClipArt_Gallery.5">
                  <p:embed/>
                </p:oleObj>
              </mc:Choice>
              <mc:Fallback>
                <p:oleObj name="Clip" r:id="rId4" imgW="4582440" imgH="304164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740150"/>
                        <a:ext cx="4583113" cy="304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40192677"/>
      </p:ext>
    </p:extLst>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noFill/>
        </p:spPr>
        <p:txBody>
          <a:bodyPr lIns="90488" tIns="44450" rIns="90488" bIns="44450"/>
          <a:lstStyle/>
          <a:p>
            <a:r>
              <a:rPr lang="en-US" smtClean="0">
                <a:latin typeface="Arial" charset="0"/>
                <a:cs typeface="Arial" charset="0"/>
              </a:rPr>
              <a:t>Setting Standard Costs</a:t>
            </a:r>
          </a:p>
        </p:txBody>
      </p:sp>
      <p:grpSp>
        <p:nvGrpSpPr>
          <p:cNvPr id="3076" name="Group 3"/>
          <p:cNvGrpSpPr>
            <a:grpSpLocks/>
          </p:cNvGrpSpPr>
          <p:nvPr/>
        </p:nvGrpSpPr>
        <p:grpSpPr bwMode="auto">
          <a:xfrm>
            <a:off x="76200" y="1162050"/>
            <a:ext cx="3849688" cy="2571750"/>
            <a:chOff x="503" y="684"/>
            <a:chExt cx="2425" cy="1620"/>
          </a:xfrm>
        </p:grpSpPr>
        <p:sp>
          <p:nvSpPr>
            <p:cNvPr id="3082" name="Freeform 4"/>
            <p:cNvSpPr>
              <a:spLocks/>
            </p:cNvSpPr>
            <p:nvPr/>
          </p:nvSpPr>
          <p:spPr bwMode="auto">
            <a:xfrm>
              <a:off x="503" y="684"/>
              <a:ext cx="2425" cy="1620"/>
            </a:xfrm>
            <a:custGeom>
              <a:avLst/>
              <a:gdLst>
                <a:gd name="T0" fmla="*/ 2936 w 2137"/>
                <a:gd name="T1" fmla="*/ 6375 h 1389"/>
                <a:gd name="T2" fmla="*/ 2452 w 2137"/>
                <a:gd name="T3" fmla="*/ 6211 h 1389"/>
                <a:gd name="T4" fmla="*/ 1994 w 2137"/>
                <a:gd name="T5" fmla="*/ 5984 h 1389"/>
                <a:gd name="T6" fmla="*/ 1566 w 2137"/>
                <a:gd name="T7" fmla="*/ 5707 h 1389"/>
                <a:gd name="T8" fmla="*/ 1168 w 2137"/>
                <a:gd name="T9" fmla="*/ 5398 h 1389"/>
                <a:gd name="T10" fmla="*/ 839 w 2137"/>
                <a:gd name="T11" fmla="*/ 5044 h 1389"/>
                <a:gd name="T12" fmla="*/ 546 w 2137"/>
                <a:gd name="T13" fmla="*/ 4644 h 1389"/>
                <a:gd name="T14" fmla="*/ 323 w 2137"/>
                <a:gd name="T15" fmla="*/ 4236 h 1389"/>
                <a:gd name="T16" fmla="*/ 148 w 2137"/>
                <a:gd name="T17" fmla="*/ 3801 h 1389"/>
                <a:gd name="T18" fmla="*/ 44 w 2137"/>
                <a:gd name="T19" fmla="*/ 3352 h 1389"/>
                <a:gd name="T20" fmla="*/ 0 w 2137"/>
                <a:gd name="T21" fmla="*/ 2878 h 1389"/>
                <a:gd name="T22" fmla="*/ 3 w 2137"/>
                <a:gd name="T23" fmla="*/ 2635 h 1389"/>
                <a:gd name="T24" fmla="*/ 68 w 2137"/>
                <a:gd name="T25" fmla="*/ 2288 h 1389"/>
                <a:gd name="T26" fmla="*/ 185 w 2137"/>
                <a:gd name="T27" fmla="*/ 1937 h 1389"/>
                <a:gd name="T28" fmla="*/ 367 w 2137"/>
                <a:gd name="T29" fmla="*/ 1604 h 1389"/>
                <a:gd name="T30" fmla="*/ 604 w 2137"/>
                <a:gd name="T31" fmla="*/ 1299 h 1389"/>
                <a:gd name="T32" fmla="*/ 876 w 2137"/>
                <a:gd name="T33" fmla="*/ 1015 h 1389"/>
                <a:gd name="T34" fmla="*/ 1211 w 2137"/>
                <a:gd name="T35" fmla="*/ 746 h 1389"/>
                <a:gd name="T36" fmla="*/ 1580 w 2137"/>
                <a:gd name="T37" fmla="*/ 531 h 1389"/>
                <a:gd name="T38" fmla="*/ 1994 w 2137"/>
                <a:gd name="T39" fmla="*/ 343 h 1389"/>
                <a:gd name="T40" fmla="*/ 2425 w 2137"/>
                <a:gd name="T41" fmla="*/ 191 h 1389"/>
                <a:gd name="T42" fmla="*/ 2872 w 2137"/>
                <a:gd name="T43" fmla="*/ 89 h 1389"/>
                <a:gd name="T44" fmla="*/ 3342 w 2137"/>
                <a:gd name="T45" fmla="*/ 22 h 1389"/>
                <a:gd name="T46" fmla="*/ 3824 w 2137"/>
                <a:gd name="T47" fmla="*/ 0 h 1389"/>
                <a:gd name="T48" fmla="*/ 4299 w 2137"/>
                <a:gd name="T49" fmla="*/ 26 h 1389"/>
                <a:gd name="T50" fmla="*/ 4761 w 2137"/>
                <a:gd name="T51" fmla="*/ 104 h 1389"/>
                <a:gd name="T52" fmla="*/ 5226 w 2137"/>
                <a:gd name="T53" fmla="*/ 219 h 1389"/>
                <a:gd name="T54" fmla="*/ 5651 w 2137"/>
                <a:gd name="T55" fmla="*/ 369 h 1389"/>
                <a:gd name="T56" fmla="*/ 6054 w 2137"/>
                <a:gd name="T57" fmla="*/ 570 h 1389"/>
                <a:gd name="T58" fmla="*/ 6408 w 2137"/>
                <a:gd name="T59" fmla="*/ 795 h 1389"/>
                <a:gd name="T60" fmla="*/ 6730 w 2137"/>
                <a:gd name="T61" fmla="*/ 1057 h 1389"/>
                <a:gd name="T62" fmla="*/ 7005 w 2137"/>
                <a:gd name="T63" fmla="*/ 1345 h 1389"/>
                <a:gd name="T64" fmla="*/ 7227 w 2137"/>
                <a:gd name="T65" fmla="*/ 1661 h 1389"/>
                <a:gd name="T66" fmla="*/ 7403 w 2137"/>
                <a:gd name="T67" fmla="*/ 2001 h 1389"/>
                <a:gd name="T68" fmla="*/ 7513 w 2137"/>
                <a:gd name="T69" fmla="*/ 2334 h 1389"/>
                <a:gd name="T70" fmla="*/ 7565 w 2137"/>
                <a:gd name="T71" fmla="*/ 2698 h 1389"/>
                <a:gd name="T72" fmla="*/ 7547 w 2137"/>
                <a:gd name="T73" fmla="*/ 3051 h 1389"/>
                <a:gd name="T74" fmla="*/ 7472 w 2137"/>
                <a:gd name="T75" fmla="*/ 3402 h 1389"/>
                <a:gd name="T76" fmla="*/ 7353 w 2137"/>
                <a:gd name="T77" fmla="*/ 3740 h 1389"/>
                <a:gd name="T78" fmla="*/ 7160 w 2137"/>
                <a:gd name="T79" fmla="*/ 4075 h 1389"/>
                <a:gd name="T80" fmla="*/ 6921 w 2137"/>
                <a:gd name="T81" fmla="*/ 4372 h 1389"/>
                <a:gd name="T82" fmla="*/ 6628 w 2137"/>
                <a:gd name="T83" fmla="*/ 4657 h 1389"/>
                <a:gd name="T84" fmla="*/ 6299 w 2137"/>
                <a:gd name="T85" fmla="*/ 4905 h 1389"/>
                <a:gd name="T86" fmla="*/ 5921 w 2137"/>
                <a:gd name="T87" fmla="*/ 5131 h 1389"/>
                <a:gd name="T88" fmla="*/ 5507 w 2137"/>
                <a:gd name="T89" fmla="*/ 5307 h 1389"/>
                <a:gd name="T90" fmla="*/ 5071 w 2137"/>
                <a:gd name="T91" fmla="*/ 5450 h 1389"/>
                <a:gd name="T92" fmla="*/ 4606 w 2137"/>
                <a:gd name="T93" fmla="*/ 5543 h 1389"/>
                <a:gd name="T94" fmla="*/ 4138 w 2137"/>
                <a:gd name="T95" fmla="*/ 5616 h 1389"/>
                <a:gd name="T96" fmla="*/ 3658 w 2137"/>
                <a:gd name="T97" fmla="*/ 5618 h 1389"/>
                <a:gd name="T98" fmla="*/ 3185 w 2137"/>
                <a:gd name="T99" fmla="*/ 5594 h 1389"/>
                <a:gd name="T100" fmla="*/ 2726 w 2137"/>
                <a:gd name="T101" fmla="*/ 5512 h 1389"/>
                <a:gd name="T102" fmla="*/ 2558 w 2137"/>
                <a:gd name="T103" fmla="*/ 5497 h 1389"/>
                <a:gd name="T104" fmla="*/ 2697 w 2137"/>
                <a:gd name="T105" fmla="*/ 5821 h 1389"/>
                <a:gd name="T106" fmla="*/ 2888 w 2137"/>
                <a:gd name="T107" fmla="*/ 6086 h 1389"/>
                <a:gd name="T108" fmla="*/ 3126 w 2137"/>
                <a:gd name="T109" fmla="*/ 6306 h 1389"/>
                <a:gd name="T110" fmla="*/ 3401 w 2137"/>
                <a:gd name="T111" fmla="*/ 6464 h 13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37"/>
                <a:gd name="T169" fmla="*/ 0 h 1389"/>
                <a:gd name="T170" fmla="*/ 2137 w 2137"/>
                <a:gd name="T171" fmla="*/ 1389 h 13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37" h="1389">
                  <a:moveTo>
                    <a:pt x="901" y="1383"/>
                  </a:moveTo>
                  <a:lnTo>
                    <a:pt x="829" y="1369"/>
                  </a:lnTo>
                  <a:lnTo>
                    <a:pt x="760" y="1352"/>
                  </a:lnTo>
                  <a:lnTo>
                    <a:pt x="693" y="1333"/>
                  </a:lnTo>
                  <a:lnTo>
                    <a:pt x="624" y="1310"/>
                  </a:lnTo>
                  <a:lnTo>
                    <a:pt x="562" y="1285"/>
                  </a:lnTo>
                  <a:lnTo>
                    <a:pt x="498" y="1255"/>
                  </a:lnTo>
                  <a:lnTo>
                    <a:pt x="442" y="1225"/>
                  </a:lnTo>
                  <a:lnTo>
                    <a:pt x="385" y="1193"/>
                  </a:lnTo>
                  <a:lnTo>
                    <a:pt x="330" y="1158"/>
                  </a:lnTo>
                  <a:lnTo>
                    <a:pt x="282" y="1121"/>
                  </a:lnTo>
                  <a:lnTo>
                    <a:pt x="237" y="1083"/>
                  </a:lnTo>
                  <a:lnTo>
                    <a:pt x="194" y="1042"/>
                  </a:lnTo>
                  <a:lnTo>
                    <a:pt x="154" y="997"/>
                  </a:lnTo>
                  <a:lnTo>
                    <a:pt x="120" y="955"/>
                  </a:lnTo>
                  <a:lnTo>
                    <a:pt x="92" y="910"/>
                  </a:lnTo>
                  <a:lnTo>
                    <a:pt x="65" y="863"/>
                  </a:lnTo>
                  <a:lnTo>
                    <a:pt x="42" y="816"/>
                  </a:lnTo>
                  <a:lnTo>
                    <a:pt x="25" y="767"/>
                  </a:lnTo>
                  <a:lnTo>
                    <a:pt x="12" y="719"/>
                  </a:lnTo>
                  <a:lnTo>
                    <a:pt x="3" y="668"/>
                  </a:lnTo>
                  <a:lnTo>
                    <a:pt x="0" y="617"/>
                  </a:lnTo>
                  <a:lnTo>
                    <a:pt x="0" y="603"/>
                  </a:lnTo>
                  <a:lnTo>
                    <a:pt x="3" y="566"/>
                  </a:lnTo>
                  <a:lnTo>
                    <a:pt x="9" y="527"/>
                  </a:lnTo>
                  <a:lnTo>
                    <a:pt x="19" y="491"/>
                  </a:lnTo>
                  <a:lnTo>
                    <a:pt x="33" y="453"/>
                  </a:lnTo>
                  <a:lnTo>
                    <a:pt x="53" y="416"/>
                  </a:lnTo>
                  <a:lnTo>
                    <a:pt x="76" y="381"/>
                  </a:lnTo>
                  <a:lnTo>
                    <a:pt x="104" y="344"/>
                  </a:lnTo>
                  <a:lnTo>
                    <a:pt x="136" y="311"/>
                  </a:lnTo>
                  <a:lnTo>
                    <a:pt x="170" y="279"/>
                  </a:lnTo>
                  <a:lnTo>
                    <a:pt x="205" y="249"/>
                  </a:lnTo>
                  <a:lnTo>
                    <a:pt x="247" y="219"/>
                  </a:lnTo>
                  <a:lnTo>
                    <a:pt x="295" y="189"/>
                  </a:lnTo>
                  <a:lnTo>
                    <a:pt x="343" y="161"/>
                  </a:lnTo>
                  <a:lnTo>
                    <a:pt x="392" y="136"/>
                  </a:lnTo>
                  <a:lnTo>
                    <a:pt x="447" y="113"/>
                  </a:lnTo>
                  <a:lnTo>
                    <a:pt x="502" y="92"/>
                  </a:lnTo>
                  <a:lnTo>
                    <a:pt x="562" y="74"/>
                  </a:lnTo>
                  <a:lnTo>
                    <a:pt x="620" y="57"/>
                  </a:lnTo>
                  <a:lnTo>
                    <a:pt x="684" y="41"/>
                  </a:lnTo>
                  <a:lnTo>
                    <a:pt x="746" y="28"/>
                  </a:lnTo>
                  <a:lnTo>
                    <a:pt x="811" y="19"/>
                  </a:lnTo>
                  <a:lnTo>
                    <a:pt x="877" y="11"/>
                  </a:lnTo>
                  <a:lnTo>
                    <a:pt x="944" y="5"/>
                  </a:lnTo>
                  <a:lnTo>
                    <a:pt x="1011" y="2"/>
                  </a:lnTo>
                  <a:lnTo>
                    <a:pt x="1080" y="0"/>
                  </a:lnTo>
                  <a:lnTo>
                    <a:pt x="1147" y="3"/>
                  </a:lnTo>
                  <a:lnTo>
                    <a:pt x="1214" y="6"/>
                  </a:lnTo>
                  <a:lnTo>
                    <a:pt x="1280" y="13"/>
                  </a:lnTo>
                  <a:lnTo>
                    <a:pt x="1345" y="22"/>
                  </a:lnTo>
                  <a:lnTo>
                    <a:pt x="1411" y="33"/>
                  </a:lnTo>
                  <a:lnTo>
                    <a:pt x="1475" y="47"/>
                  </a:lnTo>
                  <a:lnTo>
                    <a:pt x="1538" y="63"/>
                  </a:lnTo>
                  <a:lnTo>
                    <a:pt x="1597" y="80"/>
                  </a:lnTo>
                  <a:lnTo>
                    <a:pt x="1655" y="100"/>
                  </a:lnTo>
                  <a:lnTo>
                    <a:pt x="1710" y="122"/>
                  </a:lnTo>
                  <a:lnTo>
                    <a:pt x="1761" y="144"/>
                  </a:lnTo>
                  <a:lnTo>
                    <a:pt x="1810" y="171"/>
                  </a:lnTo>
                  <a:lnTo>
                    <a:pt x="1858" y="199"/>
                  </a:lnTo>
                  <a:lnTo>
                    <a:pt x="1901" y="227"/>
                  </a:lnTo>
                  <a:lnTo>
                    <a:pt x="1941" y="258"/>
                  </a:lnTo>
                  <a:lnTo>
                    <a:pt x="1978" y="289"/>
                  </a:lnTo>
                  <a:lnTo>
                    <a:pt x="2012" y="323"/>
                  </a:lnTo>
                  <a:lnTo>
                    <a:pt x="2042" y="357"/>
                  </a:lnTo>
                  <a:lnTo>
                    <a:pt x="2068" y="393"/>
                  </a:lnTo>
                  <a:lnTo>
                    <a:pt x="2090" y="430"/>
                  </a:lnTo>
                  <a:lnTo>
                    <a:pt x="2108" y="464"/>
                  </a:lnTo>
                  <a:lnTo>
                    <a:pt x="2122" y="502"/>
                  </a:lnTo>
                  <a:lnTo>
                    <a:pt x="2131" y="541"/>
                  </a:lnTo>
                  <a:lnTo>
                    <a:pt x="2136" y="580"/>
                  </a:lnTo>
                  <a:lnTo>
                    <a:pt x="2136" y="616"/>
                  </a:lnTo>
                  <a:lnTo>
                    <a:pt x="2132" y="655"/>
                  </a:lnTo>
                  <a:lnTo>
                    <a:pt x="2125" y="693"/>
                  </a:lnTo>
                  <a:lnTo>
                    <a:pt x="2111" y="730"/>
                  </a:lnTo>
                  <a:lnTo>
                    <a:pt x="2095" y="767"/>
                  </a:lnTo>
                  <a:lnTo>
                    <a:pt x="2076" y="803"/>
                  </a:lnTo>
                  <a:lnTo>
                    <a:pt x="2051" y="839"/>
                  </a:lnTo>
                  <a:lnTo>
                    <a:pt x="2023" y="875"/>
                  </a:lnTo>
                  <a:lnTo>
                    <a:pt x="1992" y="908"/>
                  </a:lnTo>
                  <a:lnTo>
                    <a:pt x="1955" y="939"/>
                  </a:lnTo>
                  <a:lnTo>
                    <a:pt x="1917" y="972"/>
                  </a:lnTo>
                  <a:lnTo>
                    <a:pt x="1872" y="1000"/>
                  </a:lnTo>
                  <a:lnTo>
                    <a:pt x="1827" y="1027"/>
                  </a:lnTo>
                  <a:lnTo>
                    <a:pt x="1779" y="1054"/>
                  </a:lnTo>
                  <a:lnTo>
                    <a:pt x="1726" y="1079"/>
                  </a:lnTo>
                  <a:lnTo>
                    <a:pt x="1673" y="1102"/>
                  </a:lnTo>
                  <a:lnTo>
                    <a:pt x="1614" y="1121"/>
                  </a:lnTo>
                  <a:lnTo>
                    <a:pt x="1555" y="1139"/>
                  </a:lnTo>
                  <a:lnTo>
                    <a:pt x="1496" y="1157"/>
                  </a:lnTo>
                  <a:lnTo>
                    <a:pt x="1432" y="1170"/>
                  </a:lnTo>
                  <a:lnTo>
                    <a:pt x="1368" y="1183"/>
                  </a:lnTo>
                  <a:lnTo>
                    <a:pt x="1301" y="1191"/>
                  </a:lnTo>
                  <a:lnTo>
                    <a:pt x="1237" y="1200"/>
                  </a:lnTo>
                  <a:lnTo>
                    <a:pt x="1169" y="1205"/>
                  </a:lnTo>
                  <a:lnTo>
                    <a:pt x="1103" y="1206"/>
                  </a:lnTo>
                  <a:lnTo>
                    <a:pt x="1034" y="1206"/>
                  </a:lnTo>
                  <a:lnTo>
                    <a:pt x="965" y="1205"/>
                  </a:lnTo>
                  <a:lnTo>
                    <a:pt x="900" y="1200"/>
                  </a:lnTo>
                  <a:lnTo>
                    <a:pt x="834" y="1191"/>
                  </a:lnTo>
                  <a:lnTo>
                    <a:pt x="769" y="1183"/>
                  </a:lnTo>
                  <a:lnTo>
                    <a:pt x="719" y="1174"/>
                  </a:lnTo>
                  <a:lnTo>
                    <a:pt x="723" y="1181"/>
                  </a:lnTo>
                  <a:lnTo>
                    <a:pt x="739" y="1216"/>
                  </a:lnTo>
                  <a:lnTo>
                    <a:pt x="762" y="1249"/>
                  </a:lnTo>
                  <a:lnTo>
                    <a:pt x="787" y="1278"/>
                  </a:lnTo>
                  <a:lnTo>
                    <a:pt x="815" y="1307"/>
                  </a:lnTo>
                  <a:lnTo>
                    <a:pt x="848" y="1329"/>
                  </a:lnTo>
                  <a:lnTo>
                    <a:pt x="884" y="1354"/>
                  </a:lnTo>
                  <a:lnTo>
                    <a:pt x="919" y="1374"/>
                  </a:lnTo>
                  <a:lnTo>
                    <a:pt x="960" y="1388"/>
                  </a:lnTo>
                  <a:lnTo>
                    <a:pt x="901" y="1383"/>
                  </a:lnTo>
                </a:path>
              </a:pathLst>
            </a:custGeom>
            <a:solidFill>
              <a:srgbClr val="EAEAEA"/>
            </a:solidFill>
            <a:ln w="12700" cap="rnd">
              <a:solidFill>
                <a:srgbClr val="000000"/>
              </a:solidFill>
              <a:round/>
              <a:headEnd/>
              <a:tailEnd/>
            </a:ln>
          </p:spPr>
          <p:txBody>
            <a:bodyPr/>
            <a:lstStyle/>
            <a:p>
              <a:endParaRPr lang="en-US"/>
            </a:p>
          </p:txBody>
        </p:sp>
        <p:sp>
          <p:nvSpPr>
            <p:cNvPr id="3083" name="Rectangle 5"/>
            <p:cNvSpPr>
              <a:spLocks noChangeArrowheads="1"/>
            </p:cNvSpPr>
            <p:nvPr/>
          </p:nvSpPr>
          <p:spPr bwMode="auto">
            <a:xfrm>
              <a:off x="663" y="764"/>
              <a:ext cx="2045" cy="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2400" b="1"/>
                <a:t>Should we use</a:t>
              </a:r>
              <a:br>
                <a:rPr lang="en-US" sz="2400" b="1"/>
              </a:br>
              <a:r>
                <a:rPr lang="en-US" sz="2400" b="1">
                  <a:solidFill>
                    <a:srgbClr val="FF0000"/>
                  </a:solidFill>
                </a:rPr>
                <a:t>ideal standards</a:t>
              </a:r>
              <a:r>
                <a:rPr lang="en-US" sz="2400" b="1"/>
                <a:t> that </a:t>
              </a:r>
              <a:br>
                <a:rPr lang="en-US" sz="2400" b="1"/>
              </a:br>
              <a:r>
                <a:rPr lang="en-US" sz="2400" b="1"/>
                <a:t>require employees to</a:t>
              </a:r>
              <a:br>
                <a:rPr lang="en-US" sz="2400" b="1"/>
              </a:br>
              <a:r>
                <a:rPr lang="en-US" sz="2400" b="1"/>
                <a:t>work at 100 percent</a:t>
              </a:r>
              <a:br>
                <a:rPr lang="en-US" sz="2400" b="1"/>
              </a:br>
              <a:r>
                <a:rPr lang="en-US" sz="2400" b="1"/>
                <a:t> peak efficiency?</a:t>
              </a:r>
            </a:p>
          </p:txBody>
        </p:sp>
      </p:grpSp>
      <p:sp>
        <p:nvSpPr>
          <p:cNvPr id="3077" name="Rectangle 6"/>
          <p:cNvSpPr>
            <a:spLocks noChangeArrowheads="1"/>
          </p:cNvSpPr>
          <p:nvPr/>
        </p:nvSpPr>
        <p:spPr bwMode="auto">
          <a:xfrm>
            <a:off x="1600200" y="5867400"/>
            <a:ext cx="14843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b="1"/>
              <a:t>Engineer</a:t>
            </a:r>
          </a:p>
        </p:txBody>
      </p:sp>
      <p:sp>
        <p:nvSpPr>
          <p:cNvPr id="3078" name="Rectangle 7"/>
          <p:cNvSpPr>
            <a:spLocks noChangeArrowheads="1"/>
          </p:cNvSpPr>
          <p:nvPr/>
        </p:nvSpPr>
        <p:spPr bwMode="auto">
          <a:xfrm>
            <a:off x="3629025" y="5959475"/>
            <a:ext cx="42957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90000"/>
              </a:lnSpc>
            </a:pPr>
            <a:r>
              <a:rPr lang="en-US" sz="2400" b="1"/>
              <a:t>Managerial Accountant </a:t>
            </a:r>
          </a:p>
        </p:txBody>
      </p:sp>
      <p:graphicFrame>
        <p:nvGraphicFramePr>
          <p:cNvPr id="3074" name="Object 2"/>
          <p:cNvGraphicFramePr>
            <a:graphicFrameLocks noChangeAspect="1"/>
          </p:cNvGraphicFramePr>
          <p:nvPr/>
        </p:nvGraphicFramePr>
        <p:xfrm>
          <a:off x="1600200" y="2971800"/>
          <a:ext cx="4583113" cy="3041650"/>
        </p:xfrm>
        <a:graphic>
          <a:graphicData uri="http://schemas.openxmlformats.org/presentationml/2006/ole">
            <mc:AlternateContent xmlns:mc="http://schemas.openxmlformats.org/markup-compatibility/2006">
              <mc:Choice xmlns:v="urn:schemas-microsoft-com:vml" Requires="v">
                <p:oleObj spid="_x0000_s3087" name="Clip" r:id="rId4" imgW="4582440" imgH="3041640" progId="MS_ClipArt_Gallery.5">
                  <p:embed/>
                </p:oleObj>
              </mc:Choice>
              <mc:Fallback>
                <p:oleObj name="Clip" r:id="rId4" imgW="4582440" imgH="304164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971800"/>
                        <a:ext cx="4583113" cy="304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9"/>
          <p:cNvGrpSpPr>
            <a:grpSpLocks/>
          </p:cNvGrpSpPr>
          <p:nvPr/>
        </p:nvGrpSpPr>
        <p:grpSpPr bwMode="auto">
          <a:xfrm>
            <a:off x="4343400" y="1219200"/>
            <a:ext cx="4953000" cy="1676400"/>
            <a:chOff x="384" y="672"/>
            <a:chExt cx="3120" cy="1056"/>
          </a:xfrm>
        </p:grpSpPr>
        <p:sp>
          <p:nvSpPr>
            <p:cNvPr id="3080" name="AutoShape 10"/>
            <p:cNvSpPr>
              <a:spLocks noChangeArrowheads="1"/>
            </p:cNvSpPr>
            <p:nvPr/>
          </p:nvSpPr>
          <p:spPr bwMode="auto">
            <a:xfrm>
              <a:off x="432" y="672"/>
              <a:ext cx="2928" cy="1056"/>
            </a:xfrm>
            <a:prstGeom prst="wedgeRoundRectCallout">
              <a:avLst>
                <a:gd name="adj1" fmla="val -44056"/>
                <a:gd name="adj2" fmla="val 69981"/>
                <a:gd name="adj3" fmla="val 16667"/>
              </a:avLst>
            </a:prstGeom>
            <a:solidFill>
              <a:srgbClr val="CCECFF"/>
            </a:solidFill>
            <a:ln w="9525">
              <a:solidFill>
                <a:schemeClr val="tx1"/>
              </a:solidFill>
              <a:miter lim="800000"/>
              <a:headEnd/>
              <a:tailEnd/>
            </a:ln>
          </p:spPr>
          <p:txBody>
            <a:bodyPr wrap="none" anchor="ctr"/>
            <a:lstStyle/>
            <a:p>
              <a:pPr algn="ctr"/>
              <a:endParaRPr lang="en-US" sz="2400">
                <a:solidFill>
                  <a:schemeClr val="tx2"/>
                </a:solidFill>
                <a:latin typeface="Times New Roman" pitchFamily="18" charset="0"/>
              </a:endParaRPr>
            </a:p>
          </p:txBody>
        </p:sp>
        <p:sp>
          <p:nvSpPr>
            <p:cNvPr id="3081" name="Rectangle 11"/>
            <p:cNvSpPr>
              <a:spLocks noChangeArrowheads="1"/>
            </p:cNvSpPr>
            <p:nvPr/>
          </p:nvSpPr>
          <p:spPr bwMode="auto">
            <a:xfrm>
              <a:off x="384" y="704"/>
              <a:ext cx="3120"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400" b="1">
                  <a:solidFill>
                    <a:schemeClr val="tx2"/>
                  </a:solidFill>
                </a:rPr>
                <a:t>I recommend using </a:t>
              </a:r>
              <a:r>
                <a:rPr lang="en-US" sz="2400" b="1">
                  <a:solidFill>
                    <a:srgbClr val="FF0000"/>
                  </a:solidFill>
                </a:rPr>
                <a:t>practical standards</a:t>
              </a:r>
              <a:r>
                <a:rPr lang="en-US" sz="2400" b="1">
                  <a:solidFill>
                    <a:schemeClr val="tx2"/>
                  </a:solidFill>
                </a:rPr>
                <a:t> that are currently attainable with reasonable      and efficient effort.</a:t>
              </a:r>
            </a:p>
          </p:txBody>
        </p:sp>
      </p:grpSp>
    </p:spTree>
    <p:extLst>
      <p:ext uri="{BB962C8B-B14F-4D97-AF65-F5344CB8AC3E}">
        <p14:creationId xmlns:p14="http://schemas.microsoft.com/office/powerpoint/2010/main" val="279781367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noFill/>
        </p:spPr>
        <p:txBody>
          <a:bodyPr lIns="90488" tIns="44450" rIns="90488" bIns="44450">
            <a:normAutofit fontScale="90000"/>
          </a:bodyPr>
          <a:lstStyle/>
          <a:p>
            <a:r>
              <a:rPr lang="en-US" smtClean="0">
                <a:latin typeface="Arial" charset="0"/>
                <a:cs typeface="Arial" charset="0"/>
              </a:rPr>
              <a:t>Setting Direct Material Standards </a:t>
            </a:r>
          </a:p>
        </p:txBody>
      </p:sp>
      <p:sp>
        <p:nvSpPr>
          <p:cNvPr id="4101" name="AutoShape 3"/>
          <p:cNvSpPr>
            <a:spLocks noChangeArrowheads="1"/>
          </p:cNvSpPr>
          <p:nvPr/>
        </p:nvSpPr>
        <p:spPr bwMode="auto">
          <a:xfrm>
            <a:off x="1257300" y="1574800"/>
            <a:ext cx="2108200" cy="1041400"/>
          </a:xfrm>
          <a:prstGeom prst="roundRect">
            <a:avLst>
              <a:gd name="adj" fmla="val 12495"/>
            </a:avLst>
          </a:prstGeom>
          <a:solidFill>
            <a:schemeClr val="tx2"/>
          </a:solidFill>
          <a:ln w="25400">
            <a:solidFill>
              <a:schemeClr val="tx1"/>
            </a:solidFill>
            <a:round/>
            <a:headEnd/>
            <a:tailEnd/>
          </a:ln>
        </p:spPr>
        <p:txBody>
          <a:bodyPr wrap="none" anchor="ctr"/>
          <a:lstStyle/>
          <a:p>
            <a:pPr algn="ctr"/>
            <a:endParaRPr lang="en-US" sz="2400">
              <a:solidFill>
                <a:schemeClr val="tx2"/>
              </a:solidFill>
            </a:endParaRPr>
          </a:p>
        </p:txBody>
      </p:sp>
      <p:sp>
        <p:nvSpPr>
          <p:cNvPr id="4102" name="Rectangle 4"/>
          <p:cNvSpPr>
            <a:spLocks noChangeArrowheads="1"/>
          </p:cNvSpPr>
          <p:nvPr/>
        </p:nvSpPr>
        <p:spPr bwMode="auto">
          <a:xfrm>
            <a:off x="1349375" y="1624013"/>
            <a:ext cx="19224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2800" b="1">
                <a:solidFill>
                  <a:srgbClr val="FFFF99"/>
                </a:solidFill>
              </a:rPr>
              <a:t>Price</a:t>
            </a:r>
            <a:br>
              <a:rPr lang="en-US" sz="2800" b="1">
                <a:solidFill>
                  <a:srgbClr val="FFFF99"/>
                </a:solidFill>
              </a:rPr>
            </a:br>
            <a:r>
              <a:rPr lang="en-US" sz="2800" b="1">
                <a:solidFill>
                  <a:srgbClr val="FFFF99"/>
                </a:solidFill>
              </a:rPr>
              <a:t>Standards</a:t>
            </a:r>
          </a:p>
        </p:txBody>
      </p:sp>
      <p:grpSp>
        <p:nvGrpSpPr>
          <p:cNvPr id="2" name="Group 5"/>
          <p:cNvGrpSpPr>
            <a:grpSpLocks/>
          </p:cNvGrpSpPr>
          <p:nvPr/>
        </p:nvGrpSpPr>
        <p:grpSpPr bwMode="auto">
          <a:xfrm>
            <a:off x="4937125" y="2566988"/>
            <a:ext cx="3913188" cy="3668712"/>
            <a:chOff x="3134" y="1617"/>
            <a:chExt cx="2465" cy="2311"/>
          </a:xfrm>
        </p:grpSpPr>
        <p:cxnSp>
          <p:nvCxnSpPr>
            <p:cNvPr id="4111" name="AutoShape 6"/>
            <p:cNvCxnSpPr>
              <a:cxnSpLocks noChangeShapeType="1"/>
              <a:stCxn id="4107" idx="2"/>
              <a:endCxn id="4112" idx="2"/>
            </p:cNvCxnSpPr>
            <p:nvPr/>
          </p:nvCxnSpPr>
          <p:spPr bwMode="auto">
            <a:xfrm rot="5400000">
              <a:off x="4150" y="1817"/>
              <a:ext cx="399"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12" name="AutoShape 7"/>
            <p:cNvSpPr>
              <a:spLocks noChangeArrowheads="1"/>
            </p:cNvSpPr>
            <p:nvPr/>
          </p:nvSpPr>
          <p:spPr bwMode="auto">
            <a:xfrm>
              <a:off x="3134" y="2024"/>
              <a:ext cx="2432" cy="1904"/>
            </a:xfrm>
            <a:prstGeom prst="octagon">
              <a:avLst>
                <a:gd name="adj" fmla="val 29282"/>
              </a:avLst>
            </a:prstGeom>
            <a:solidFill>
              <a:srgbClr val="CCFFFF"/>
            </a:solidFill>
            <a:ln w="25400">
              <a:solidFill>
                <a:schemeClr val="tx1"/>
              </a:solidFill>
              <a:miter lim="800000"/>
              <a:headEnd/>
              <a:tailEnd/>
            </a:ln>
          </p:spPr>
          <p:txBody>
            <a:bodyPr wrap="none" anchor="ctr"/>
            <a:lstStyle/>
            <a:p>
              <a:endParaRPr lang="en-US"/>
            </a:p>
          </p:txBody>
        </p:sp>
        <p:sp>
          <p:nvSpPr>
            <p:cNvPr id="4113" name="Rectangle 8"/>
            <p:cNvSpPr>
              <a:spLocks noChangeArrowheads="1"/>
            </p:cNvSpPr>
            <p:nvPr/>
          </p:nvSpPr>
          <p:spPr bwMode="auto">
            <a:xfrm>
              <a:off x="3201" y="2271"/>
              <a:ext cx="239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400" b="1">
                  <a:solidFill>
                    <a:schemeClr val="tx2"/>
                  </a:solidFill>
                </a:rPr>
                <a:t>Summarized in </a:t>
              </a:r>
              <a:br>
                <a:rPr lang="en-US" sz="2400" b="1">
                  <a:solidFill>
                    <a:schemeClr val="tx2"/>
                  </a:solidFill>
                </a:rPr>
              </a:br>
              <a:r>
                <a:rPr lang="en-US" sz="2400" b="1">
                  <a:solidFill>
                    <a:schemeClr val="tx2"/>
                  </a:solidFill>
                </a:rPr>
                <a:t>a Bill of Materials.</a:t>
              </a:r>
            </a:p>
          </p:txBody>
        </p:sp>
        <p:graphicFrame>
          <p:nvGraphicFramePr>
            <p:cNvPr id="4099" name="Object 3"/>
            <p:cNvGraphicFramePr>
              <a:graphicFrameLocks noChangeAspect="1"/>
            </p:cNvGraphicFramePr>
            <p:nvPr/>
          </p:nvGraphicFramePr>
          <p:xfrm>
            <a:off x="3544" y="2761"/>
            <a:ext cx="1728" cy="1151"/>
          </p:xfrm>
          <a:graphic>
            <a:graphicData uri="http://schemas.openxmlformats.org/presentationml/2006/ole">
              <mc:AlternateContent xmlns:mc="http://schemas.openxmlformats.org/markup-compatibility/2006">
                <mc:Choice xmlns:v="urn:schemas-microsoft-com:vml" Requires="v">
                  <p:oleObj spid="_x0000_s4124" name="Clip" r:id="rId4" imgW="3657600" imgH="2437560" progId="MS_ClipArt_Gallery.5">
                    <p:embed/>
                  </p:oleObj>
                </mc:Choice>
                <mc:Fallback>
                  <p:oleObj name="Clip" r:id="rId4" imgW="3657600" imgH="243756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4" y="2761"/>
                          <a:ext cx="1728" cy="1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10"/>
          <p:cNvGrpSpPr>
            <a:grpSpLocks/>
          </p:cNvGrpSpPr>
          <p:nvPr/>
        </p:nvGrpSpPr>
        <p:grpSpPr bwMode="auto">
          <a:xfrm>
            <a:off x="381000" y="2628900"/>
            <a:ext cx="3860800" cy="3606800"/>
            <a:chOff x="352" y="1656"/>
            <a:chExt cx="2432" cy="2272"/>
          </a:xfrm>
        </p:grpSpPr>
        <p:sp>
          <p:nvSpPr>
            <p:cNvPr id="4108" name="AutoShape 11"/>
            <p:cNvSpPr>
              <a:spLocks noChangeArrowheads="1"/>
            </p:cNvSpPr>
            <p:nvPr/>
          </p:nvSpPr>
          <p:spPr bwMode="auto">
            <a:xfrm>
              <a:off x="352" y="2024"/>
              <a:ext cx="2432" cy="1904"/>
            </a:xfrm>
            <a:prstGeom prst="octagon">
              <a:avLst>
                <a:gd name="adj" fmla="val 29282"/>
              </a:avLst>
            </a:prstGeom>
            <a:solidFill>
              <a:srgbClr val="EAEAEA"/>
            </a:solidFill>
            <a:ln w="25400">
              <a:solidFill>
                <a:schemeClr val="tx1"/>
              </a:solidFill>
              <a:miter lim="800000"/>
              <a:headEnd/>
              <a:tailEnd/>
            </a:ln>
          </p:spPr>
          <p:txBody>
            <a:bodyPr wrap="none" anchor="ctr"/>
            <a:lstStyle/>
            <a:p>
              <a:endParaRPr lang="en-US"/>
            </a:p>
          </p:txBody>
        </p:sp>
        <p:sp>
          <p:nvSpPr>
            <p:cNvPr id="4109" name="Rectangle 12"/>
            <p:cNvSpPr>
              <a:spLocks noChangeArrowheads="1"/>
            </p:cNvSpPr>
            <p:nvPr/>
          </p:nvSpPr>
          <p:spPr bwMode="auto">
            <a:xfrm>
              <a:off x="721" y="2247"/>
              <a:ext cx="1693"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2400" b="1">
                  <a:solidFill>
                    <a:schemeClr val="tx2"/>
                  </a:solidFill>
                </a:rPr>
                <a:t>Final, delivered</a:t>
              </a:r>
              <a:br>
                <a:rPr lang="en-US" sz="2400" b="1">
                  <a:solidFill>
                    <a:schemeClr val="tx2"/>
                  </a:solidFill>
                </a:rPr>
              </a:br>
              <a:r>
                <a:rPr lang="en-US" sz="2400" b="1">
                  <a:solidFill>
                    <a:schemeClr val="tx2"/>
                  </a:solidFill>
                </a:rPr>
                <a:t>cost of materials,</a:t>
              </a:r>
              <a:br>
                <a:rPr lang="en-US" sz="2400" b="1">
                  <a:solidFill>
                    <a:schemeClr val="tx2"/>
                  </a:solidFill>
                </a:rPr>
              </a:br>
              <a:r>
                <a:rPr lang="en-US" sz="2400" b="1">
                  <a:solidFill>
                    <a:schemeClr val="tx2"/>
                  </a:solidFill>
                </a:rPr>
                <a:t>net of discounts.</a:t>
              </a:r>
            </a:p>
          </p:txBody>
        </p:sp>
        <p:graphicFrame>
          <p:nvGraphicFramePr>
            <p:cNvPr id="4098" name="Object 2"/>
            <p:cNvGraphicFramePr>
              <a:graphicFrameLocks noChangeAspect="1"/>
            </p:cNvGraphicFramePr>
            <p:nvPr/>
          </p:nvGraphicFramePr>
          <p:xfrm>
            <a:off x="960" y="2976"/>
            <a:ext cx="1231" cy="944"/>
          </p:xfrm>
          <a:graphic>
            <a:graphicData uri="http://schemas.openxmlformats.org/presentationml/2006/ole">
              <mc:AlternateContent xmlns:mc="http://schemas.openxmlformats.org/markup-compatibility/2006">
                <mc:Choice xmlns:v="urn:schemas-microsoft-com:vml" Requires="v">
                  <p:oleObj spid="_x0000_s4125" name="Clip" r:id="rId6" imgW="4519440" imgH="3466800" progId="MS_ClipArt_Gallery.5">
                    <p:embed/>
                  </p:oleObj>
                </mc:Choice>
                <mc:Fallback>
                  <p:oleObj name="Clip" r:id="rId6" imgW="4519440" imgH="3466800" progId="MS_ClipArt_Gallery.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0" y="2976"/>
                          <a:ext cx="1231" cy="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110" name="AutoShape 14"/>
            <p:cNvCxnSpPr>
              <a:cxnSpLocks noChangeShapeType="1"/>
              <a:stCxn id="4101" idx="2"/>
              <a:endCxn id="4108" idx="2"/>
            </p:cNvCxnSpPr>
            <p:nvPr/>
          </p:nvCxnSpPr>
          <p:spPr bwMode="auto">
            <a:xfrm rot="5400000">
              <a:off x="1388" y="1836"/>
              <a:ext cx="360"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4105" name="Group 15"/>
          <p:cNvGrpSpPr>
            <a:grpSpLocks/>
          </p:cNvGrpSpPr>
          <p:nvPr/>
        </p:nvGrpSpPr>
        <p:grpSpPr bwMode="auto">
          <a:xfrm>
            <a:off x="5826125" y="1574800"/>
            <a:ext cx="2108200" cy="1041400"/>
            <a:chOff x="3694" y="992"/>
            <a:chExt cx="1328" cy="656"/>
          </a:xfrm>
        </p:grpSpPr>
        <p:sp>
          <p:nvSpPr>
            <p:cNvPr id="4106" name="AutoShape 16"/>
            <p:cNvSpPr>
              <a:spLocks noChangeArrowheads="1"/>
            </p:cNvSpPr>
            <p:nvPr/>
          </p:nvSpPr>
          <p:spPr bwMode="auto">
            <a:xfrm>
              <a:off x="3694" y="992"/>
              <a:ext cx="1328" cy="656"/>
            </a:xfrm>
            <a:prstGeom prst="roundRect">
              <a:avLst>
                <a:gd name="adj" fmla="val 12495"/>
              </a:avLst>
            </a:prstGeom>
            <a:solidFill>
              <a:srgbClr val="009900"/>
            </a:solidFill>
            <a:ln w="25400">
              <a:solidFill>
                <a:schemeClr val="tx1"/>
              </a:solidFill>
              <a:round/>
              <a:headEnd/>
              <a:tailEnd/>
            </a:ln>
          </p:spPr>
          <p:txBody>
            <a:bodyPr wrap="none" anchor="ctr"/>
            <a:lstStyle/>
            <a:p>
              <a:endParaRPr lang="en-US"/>
            </a:p>
          </p:txBody>
        </p:sp>
        <p:sp>
          <p:nvSpPr>
            <p:cNvPr id="4107" name="Rectangle 17"/>
            <p:cNvSpPr>
              <a:spLocks noChangeArrowheads="1"/>
            </p:cNvSpPr>
            <p:nvPr/>
          </p:nvSpPr>
          <p:spPr bwMode="auto">
            <a:xfrm>
              <a:off x="3744" y="1023"/>
              <a:ext cx="1211"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2800" b="1">
                  <a:solidFill>
                    <a:srgbClr val="FFFF99"/>
                  </a:solidFill>
                </a:rPr>
                <a:t>Quantity</a:t>
              </a:r>
              <a:br>
                <a:rPr lang="en-US" sz="2800" b="1">
                  <a:solidFill>
                    <a:srgbClr val="FFFF99"/>
                  </a:solidFill>
                </a:rPr>
              </a:br>
              <a:r>
                <a:rPr lang="en-US" sz="2800" b="1">
                  <a:solidFill>
                    <a:srgbClr val="FFFF99"/>
                  </a:solidFill>
                </a:rPr>
                <a:t>Standards</a:t>
              </a:r>
            </a:p>
          </p:txBody>
        </p:sp>
      </p:grpSp>
    </p:spTree>
    <p:extLst>
      <p:ext uri="{BB962C8B-B14F-4D97-AF65-F5344CB8AC3E}">
        <p14:creationId xmlns:p14="http://schemas.microsoft.com/office/powerpoint/2010/main" val="182017839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par>
                          <p:cTn id="8" fill="hold" nodeType="afterGroup">
                            <p:stCondLst>
                              <p:cond delay="500"/>
                            </p:stCondLst>
                            <p:childTnLst>
                              <p:par>
                                <p:cTn id="9" presetID="12" presetClass="entr" presetSubtype="1"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lide(fromTo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2239</Words>
  <Application>Microsoft Office PowerPoint</Application>
  <PresentationFormat>On-screen Show (4:3)</PresentationFormat>
  <Paragraphs>294</Paragraphs>
  <Slides>49</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7" baseType="lpstr">
      <vt:lpstr>Arial</vt:lpstr>
      <vt:lpstr>Calibri</vt:lpstr>
      <vt:lpstr>Times</vt:lpstr>
      <vt:lpstr>Times New Roman</vt:lpstr>
      <vt:lpstr>Wingdings</vt:lpstr>
      <vt:lpstr>Office Theme</vt:lpstr>
      <vt:lpstr>Clip</vt:lpstr>
      <vt:lpstr>Worksheet</vt:lpstr>
      <vt:lpstr>Standard Costs and Operating Performance Measures</vt:lpstr>
      <vt:lpstr>Standard Costs</vt:lpstr>
      <vt:lpstr>Key performance indicators VS Actual performance </vt:lpstr>
      <vt:lpstr>Standard Costs</vt:lpstr>
      <vt:lpstr>Variance Analysis Cycle</vt:lpstr>
      <vt:lpstr>PDCA</vt:lpstr>
      <vt:lpstr>Setting Standard Costs</vt:lpstr>
      <vt:lpstr>Setting Standard Costs</vt:lpstr>
      <vt:lpstr>Setting Direct Material Standards </vt:lpstr>
      <vt:lpstr>Setting Standards</vt:lpstr>
      <vt:lpstr>Setting Direct Labor Standards </vt:lpstr>
      <vt:lpstr>Setting Variable Manufacturing Overhead Standards </vt:lpstr>
      <vt:lpstr>Price and Quantity Standards</vt:lpstr>
      <vt:lpstr>A General Model for Variance Analysis</vt:lpstr>
      <vt:lpstr>A General Model for Variance Analysis</vt:lpstr>
      <vt:lpstr>A General Model for Variance Analysis</vt:lpstr>
      <vt:lpstr>Standard Cost Card – Variable Production Cost</vt:lpstr>
      <vt:lpstr>Actual results for the month of March </vt:lpstr>
      <vt:lpstr>Variance analysis </vt:lpstr>
      <vt:lpstr>ABC ltd operates standard costing system for the product pricing and measuring the operational performance. Following pre costing is given product A.  Direct material 0.5kg@4.00 per kg              = 2.00 Direct labour 2hours@5.00 per hour          = 10.00 Variable overhead 2 hours@0.30 per hour=  0.60 Fixed overhead                                                 = 7.40 Standard cost                                                    =20.00 Standard  profit                                                =06.00 Standard selling price                                      = 26.00  Budgeted output for the month of June was 5100 units. Actual results for June is as follows.  Production 4850 units was manufactured and sold for Rs.124,280.00. Material consumed in production amounted 2300Kg at a cost of Rs.9800.00. Labour hours worked 8000 hours and paid Rs.42,000.00. Variable overhead amounted to Rs.2600.00. Fixed overhead paid amounted to Rs.Rs.42,300.00. You required to prepare a operating statement for the month of June. </vt:lpstr>
      <vt:lpstr> Achieving the excellence in process improvement  </vt:lpstr>
      <vt:lpstr>Planning and Operating Variances</vt:lpstr>
      <vt:lpstr>Continue…….</vt:lpstr>
      <vt:lpstr>Illustration 1- Revising the standard</vt:lpstr>
      <vt:lpstr>Question 2: total planning and operational variances </vt:lpstr>
      <vt:lpstr>Budgets</vt:lpstr>
      <vt:lpstr>PowerPoint Presentation</vt:lpstr>
      <vt:lpstr>Why comprehensive budgeting </vt:lpstr>
      <vt:lpstr>Problems with traditional budgeting </vt:lpstr>
      <vt:lpstr>Alternative approaches  </vt:lpstr>
      <vt:lpstr>PowerPoint Presentation</vt:lpstr>
      <vt:lpstr>Budgeting and strategy</vt:lpstr>
      <vt:lpstr>Components of the comprehensive budgeting </vt:lpstr>
      <vt:lpstr>PowerPoint Presentation</vt:lpstr>
      <vt:lpstr>Purposes of budgeting</vt:lpstr>
      <vt:lpstr>Budget cycle</vt:lpstr>
      <vt:lpstr>Budget cycle (cont.)</vt:lpstr>
      <vt:lpstr>The Master Budget</vt:lpstr>
      <vt:lpstr>PowerPoint Presentation</vt:lpstr>
      <vt:lpstr>Formats of the operational and financial budgeting </vt:lpstr>
      <vt:lpstr>Production budget </vt:lpstr>
      <vt:lpstr>Material usage budget </vt:lpstr>
      <vt:lpstr>Labor budget</vt:lpstr>
      <vt:lpstr>Factory overhead budget </vt:lpstr>
      <vt:lpstr>ENDING FINISHED GOOD INVENTORY BUDGET</vt:lpstr>
      <vt:lpstr>SELLING, GENARAL AND ADMINISTRATION BUDGET</vt:lpstr>
      <vt:lpstr>CASH BUDGET</vt:lpstr>
      <vt:lpstr>Budgeted income statement </vt:lpstr>
      <vt:lpstr>Budgeted balance sheet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Priyanka</dc:creator>
  <cp:lastModifiedBy>priyanka</cp:lastModifiedBy>
  <cp:revision>22</cp:revision>
  <dcterms:created xsi:type="dcterms:W3CDTF">2006-08-16T00:00:00Z</dcterms:created>
  <dcterms:modified xsi:type="dcterms:W3CDTF">2016-03-05T04:36:25Z</dcterms:modified>
</cp:coreProperties>
</file>