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8" r:id="rId2"/>
    <p:sldId id="272" r:id="rId3"/>
    <p:sldId id="274" r:id="rId4"/>
    <p:sldId id="275" r:id="rId5"/>
    <p:sldId id="285" r:id="rId6"/>
    <p:sldId id="286" r:id="rId7"/>
    <p:sldId id="276" r:id="rId8"/>
    <p:sldId id="277" r:id="rId9"/>
    <p:sldId id="278" r:id="rId10"/>
    <p:sldId id="279" r:id="rId11"/>
    <p:sldId id="280" r:id="rId12"/>
    <p:sldId id="287" r:id="rId13"/>
    <p:sldId id="282" r:id="rId14"/>
    <p:sldId id="288" r:id="rId15"/>
    <p:sldId id="283" r:id="rId16"/>
    <p:sldId id="289" r:id="rId17"/>
    <p:sldId id="284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926" autoAdjust="0"/>
    <p:restoredTop sz="81705" autoAdjust="0"/>
  </p:normalViewPr>
  <p:slideViewPr>
    <p:cSldViewPr snapToGrid="0">
      <p:cViewPr>
        <p:scale>
          <a:sx n="60" d="100"/>
          <a:sy n="60" d="100"/>
        </p:scale>
        <p:origin x="-1308" y="-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2F071D7-73A9-46F7-B6A6-E17E4BBDF912}" type="datetimeFigureOut">
              <a:rPr lang="en-US" smtClean="0"/>
              <a:pPr/>
              <a:t>10/4/2016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6972FF-4FD8-4107-9E19-4F8E68BE26A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94940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844A5B-DD99-4399-AB2B-BEEF5A4C1820}" type="datetimeFigureOut">
              <a:rPr lang="en-US" smtClean="0"/>
              <a:pPr/>
              <a:t>10/4/2016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94929-7CB9-4752-AAF0-323D3B0F68A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68685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844A5B-DD99-4399-AB2B-BEEF5A4C1820}" type="datetimeFigureOut">
              <a:rPr lang="en-US" smtClean="0"/>
              <a:pPr/>
              <a:t>10/4/2016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94929-7CB9-4752-AAF0-323D3B0F68A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4904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844A5B-DD99-4399-AB2B-BEEF5A4C1820}" type="datetimeFigureOut">
              <a:rPr lang="en-US" smtClean="0"/>
              <a:pPr/>
              <a:t>10/4/2016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94929-7CB9-4752-AAF0-323D3B0F68A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89714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844A5B-DD99-4399-AB2B-BEEF5A4C1820}" type="datetimeFigureOut">
              <a:rPr lang="en-US" smtClean="0"/>
              <a:pPr/>
              <a:t>10/4/2016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94929-7CB9-4752-AAF0-323D3B0F68A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57727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844A5B-DD99-4399-AB2B-BEEF5A4C1820}" type="datetimeFigureOut">
              <a:rPr lang="en-US" smtClean="0"/>
              <a:pPr/>
              <a:t>10/4/2016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94929-7CB9-4752-AAF0-323D3B0F68A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70912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844A5B-DD99-4399-AB2B-BEEF5A4C1820}" type="datetimeFigureOut">
              <a:rPr lang="en-US" smtClean="0"/>
              <a:pPr/>
              <a:t>10/4/2016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94929-7CB9-4752-AAF0-323D3B0F68A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84108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844A5B-DD99-4399-AB2B-BEEF5A4C1820}" type="datetimeFigureOut">
              <a:rPr lang="en-US" smtClean="0"/>
              <a:pPr/>
              <a:t>10/4/2016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94929-7CB9-4752-AAF0-323D3B0F68A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81867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844A5B-DD99-4399-AB2B-BEEF5A4C1820}" type="datetimeFigureOut">
              <a:rPr lang="en-US" smtClean="0"/>
              <a:pPr/>
              <a:t>10/4/2016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94929-7CB9-4752-AAF0-323D3B0F68A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4318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844A5B-DD99-4399-AB2B-BEEF5A4C1820}" type="datetimeFigureOut">
              <a:rPr lang="en-US" smtClean="0"/>
              <a:pPr/>
              <a:t>10/4/2016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94929-7CB9-4752-AAF0-323D3B0F68A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24636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844A5B-DD99-4399-AB2B-BEEF5A4C1820}" type="datetimeFigureOut">
              <a:rPr lang="en-US" smtClean="0"/>
              <a:pPr/>
              <a:t>10/4/2016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94929-7CB9-4752-AAF0-323D3B0F68A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73066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844A5B-DD99-4399-AB2B-BEEF5A4C1820}" type="datetimeFigureOut">
              <a:rPr lang="en-US" smtClean="0"/>
              <a:pPr/>
              <a:t>10/4/2016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94929-7CB9-4752-AAF0-323D3B0F68A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61618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844A5B-DD99-4399-AB2B-BEEF5A4C1820}" type="datetimeFigureOut">
              <a:rPr lang="en-US" smtClean="0"/>
              <a:pPr/>
              <a:t>10/4/2016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294929-7CB9-4752-AAF0-323D3B0F68A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25260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Subtitle 3"/>
          <p:cNvSpPr txBox="1">
            <a:spLocks/>
          </p:cNvSpPr>
          <p:nvPr/>
        </p:nvSpPr>
        <p:spPr bwMode="auto">
          <a:xfrm>
            <a:off x="1202267" y="1169038"/>
            <a:ext cx="10227733" cy="436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buNone/>
            </a:pPr>
            <a:r>
              <a:rPr lang="en-US" sz="8800" b="1" dirty="0" smtClean="0"/>
              <a:t>Law of Partnerships</a:t>
            </a:r>
            <a:endParaRPr lang="en-US" sz="8800" b="1" dirty="0"/>
          </a:p>
        </p:txBody>
      </p:sp>
    </p:spTree>
    <p:extLst>
      <p:ext uri="{BB962C8B-B14F-4D97-AF65-F5344CB8AC3E}">
        <p14:creationId xmlns:p14="http://schemas.microsoft.com/office/powerpoint/2010/main" val="1030657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236483" y="126125"/>
            <a:ext cx="12139447" cy="6385034"/>
          </a:xfrm>
        </p:spPr>
        <p:txBody>
          <a:bodyPr>
            <a:normAutofit lnSpcReduction="10000"/>
          </a:bodyPr>
          <a:lstStyle/>
          <a:p>
            <a:pPr lvl="1" algn="just"/>
            <a:r>
              <a:rPr lang="en-US" sz="3600" dirty="0" smtClean="0"/>
              <a:t>Every partner must render true accounts and full information on all things affecting partnership</a:t>
            </a:r>
            <a:r>
              <a:rPr lang="en-US" sz="3600" dirty="0" smtClean="0">
                <a:solidFill>
                  <a:srgbClr val="FF0000"/>
                </a:solidFill>
              </a:rPr>
              <a:t>.</a:t>
            </a:r>
          </a:p>
          <a:p>
            <a:pPr marL="457200" lvl="1" indent="0" algn="just">
              <a:buNone/>
            </a:pPr>
            <a:endParaRPr lang="en-US" sz="3600" dirty="0" smtClean="0">
              <a:solidFill>
                <a:srgbClr val="0070C0"/>
              </a:solidFill>
            </a:endParaRPr>
          </a:p>
          <a:p>
            <a:pPr lvl="1" algn="just"/>
            <a:r>
              <a:rPr lang="en-US" sz="3600" dirty="0" smtClean="0">
                <a:solidFill>
                  <a:srgbClr val="0070C0"/>
                </a:solidFill>
              </a:rPr>
              <a:t>Every partner should account to the firm for any benefit derived by him without the consent of the other partners.</a:t>
            </a:r>
          </a:p>
          <a:p>
            <a:pPr marL="457200" lvl="1" indent="0" algn="just">
              <a:buNone/>
            </a:pPr>
            <a:endParaRPr lang="en-US" sz="3600" dirty="0" smtClean="0"/>
          </a:p>
          <a:p>
            <a:pPr lvl="1" algn="just"/>
            <a:r>
              <a:rPr lang="en-US" sz="3600" dirty="0" smtClean="0"/>
              <a:t>Not to compete with the firm.</a:t>
            </a:r>
          </a:p>
          <a:p>
            <a:pPr marL="457200" lvl="1" indent="0" algn="just">
              <a:buNone/>
            </a:pPr>
            <a:endParaRPr lang="en-US" sz="3600" dirty="0" smtClean="0"/>
          </a:p>
          <a:p>
            <a:pPr lvl="1" algn="just"/>
            <a:r>
              <a:rPr lang="en-US" sz="3600" dirty="0" smtClean="0">
                <a:solidFill>
                  <a:srgbClr val="0070C0"/>
                </a:solidFill>
              </a:rPr>
              <a:t>Every partner must disclose any secret profit he makes and account for that profit to the firm. </a:t>
            </a:r>
          </a:p>
          <a:p>
            <a:pPr lvl="1" algn="just"/>
            <a:endParaRPr lang="en-US" sz="3600" dirty="0" smtClean="0"/>
          </a:p>
          <a:p>
            <a:pPr marL="457200" lvl="1" indent="0" algn="just">
              <a:buNone/>
            </a:pPr>
            <a:r>
              <a:rPr lang="en-US" sz="3600" b="1" dirty="0"/>
              <a:t> </a:t>
            </a:r>
            <a:r>
              <a:rPr lang="en-US" sz="3600" b="1" dirty="0" smtClean="0"/>
              <a:t>  Example -</a:t>
            </a:r>
            <a:r>
              <a:rPr lang="en-US" sz="3600" dirty="0" smtClean="0"/>
              <a:t> </a:t>
            </a:r>
            <a:r>
              <a:rPr lang="en-US" sz="3600" i="1" dirty="0" smtClean="0"/>
              <a:t>Bentley v. Craven (1853) </a:t>
            </a:r>
            <a:r>
              <a:rPr lang="en-US" sz="3600" dirty="0" smtClean="0"/>
              <a:t>18 </a:t>
            </a:r>
            <a:r>
              <a:rPr lang="en-US" sz="3600" dirty="0" err="1" smtClean="0"/>
              <a:t>Beav</a:t>
            </a:r>
            <a:r>
              <a:rPr lang="en-US" sz="3600" dirty="0" smtClean="0"/>
              <a:t>. 75</a:t>
            </a:r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490245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0641" y="-157660"/>
            <a:ext cx="10515600" cy="1325563"/>
          </a:xfrm>
        </p:spPr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C</a:t>
            </a:r>
            <a:r>
              <a:rPr lang="en-US" b="1" dirty="0" smtClean="0"/>
              <a:t>onducts of </a:t>
            </a:r>
            <a:r>
              <a:rPr lang="en-US" b="1" dirty="0" smtClean="0">
                <a:solidFill>
                  <a:srgbClr val="FF0000"/>
                </a:solidFill>
              </a:rPr>
              <a:t>P</a:t>
            </a:r>
            <a:r>
              <a:rPr lang="en-US" b="1" dirty="0" smtClean="0"/>
              <a:t>artners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1075" y="882868"/>
            <a:ext cx="11619187" cy="6479627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70000"/>
              </a:lnSpc>
            </a:pPr>
            <a:r>
              <a:rPr lang="en-US" sz="3600" dirty="0" smtClean="0">
                <a:latin typeface="Calibri" panose="020F0502020204030204" pitchFamily="34" charset="0"/>
              </a:rPr>
              <a:t>Since every partner is an </a:t>
            </a:r>
            <a:r>
              <a:rPr lang="en-US" sz="3600" b="1" u="sng" dirty="0" smtClean="0">
                <a:solidFill>
                  <a:srgbClr val="FF0000"/>
                </a:solidFill>
                <a:latin typeface="Calibri" panose="020F0502020204030204" pitchFamily="34" charset="0"/>
              </a:rPr>
              <a:t>AGENT</a:t>
            </a:r>
            <a:r>
              <a:rPr lang="en-US" sz="3600" dirty="0" smtClean="0">
                <a:latin typeface="Calibri" panose="020F0502020204030204" pitchFamily="34" charset="0"/>
              </a:rPr>
              <a:t> of the firm and of his partners, the acts of every partner in carrying on the business, will be binding on the firm and the other partners. </a:t>
            </a:r>
          </a:p>
          <a:p>
            <a:pPr>
              <a:lnSpc>
                <a:spcPct val="170000"/>
              </a:lnSpc>
            </a:pPr>
            <a:endParaRPr lang="en-US" sz="1400" dirty="0" smtClean="0">
              <a:latin typeface="Calibri" panose="020F0502020204030204" pitchFamily="34" charset="0"/>
            </a:endParaRPr>
          </a:p>
          <a:p>
            <a:pPr>
              <a:lnSpc>
                <a:spcPct val="170000"/>
              </a:lnSpc>
            </a:pPr>
            <a:r>
              <a:rPr lang="en-US" sz="3600" b="1" dirty="0" smtClean="0">
                <a:latin typeface="Calibri" panose="020F0502020204030204" pitchFamily="34" charset="0"/>
                <a:cs typeface="Times New Roman" pitchFamily="18" charset="0"/>
              </a:rPr>
              <a:t>Every partner has implied authority to bind the firm by the following acts;</a:t>
            </a:r>
          </a:p>
          <a:p>
            <a:pPr lvl="1">
              <a:lnSpc>
                <a:spcPct val="170000"/>
              </a:lnSpc>
            </a:pPr>
            <a:r>
              <a:rPr lang="en-US" sz="3600" dirty="0" smtClean="0">
                <a:solidFill>
                  <a:srgbClr val="0070C0"/>
                </a:solidFill>
                <a:latin typeface="Calibri" panose="020F0502020204030204" pitchFamily="34" charset="0"/>
                <a:cs typeface="Times New Roman" pitchFamily="18" charset="0"/>
              </a:rPr>
              <a:t>Selling the goods of the firm</a:t>
            </a:r>
          </a:p>
          <a:p>
            <a:pPr lvl="1">
              <a:lnSpc>
                <a:spcPct val="170000"/>
              </a:lnSpc>
            </a:pPr>
            <a:r>
              <a:rPr lang="en-US" sz="3600" dirty="0" smtClean="0">
                <a:solidFill>
                  <a:srgbClr val="0070C0"/>
                </a:solidFill>
                <a:latin typeface="Calibri" panose="020F0502020204030204" pitchFamily="34" charset="0"/>
                <a:cs typeface="Times New Roman" pitchFamily="18" charset="0"/>
              </a:rPr>
              <a:t>Purchase on behalf of the firm, goods of the kind usually purchased in the business</a:t>
            </a:r>
          </a:p>
          <a:p>
            <a:pPr lvl="1">
              <a:lnSpc>
                <a:spcPct val="170000"/>
              </a:lnSpc>
            </a:pPr>
            <a:r>
              <a:rPr lang="en-US" sz="3600" dirty="0" smtClean="0">
                <a:solidFill>
                  <a:srgbClr val="0070C0"/>
                </a:solidFill>
                <a:latin typeface="Calibri" panose="020F0502020204030204" pitchFamily="34" charset="0"/>
                <a:cs typeface="Times New Roman" pitchFamily="18" charset="0"/>
              </a:rPr>
              <a:t>Receiving payment of the firm’s debts and giving receipts for them</a:t>
            </a:r>
          </a:p>
          <a:p>
            <a:endParaRPr lang="en-US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848265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253118"/>
            <a:ext cx="11761076" cy="38625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85800" lvl="1" indent="-228600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</a:pPr>
            <a:r>
              <a:rPr lang="en-US" sz="3100" dirty="0">
                <a:solidFill>
                  <a:srgbClr val="0070C0"/>
                </a:solidFill>
                <a:latin typeface="Calibri" panose="020F0502020204030204" pitchFamily="34" charset="0"/>
                <a:cs typeface="Times New Roman" pitchFamily="18" charset="0"/>
              </a:rPr>
              <a:t>Engaging servants for the firm’s </a:t>
            </a:r>
            <a:r>
              <a:rPr lang="en-US" sz="3100" dirty="0" smtClean="0">
                <a:solidFill>
                  <a:srgbClr val="0070C0"/>
                </a:solidFill>
                <a:latin typeface="Calibri" panose="020F0502020204030204" pitchFamily="34" charset="0"/>
                <a:cs typeface="Times New Roman" pitchFamily="18" charset="0"/>
              </a:rPr>
              <a:t>business.</a:t>
            </a:r>
            <a:endParaRPr lang="en-US" sz="3100" dirty="0">
              <a:solidFill>
                <a:srgbClr val="0070C0"/>
              </a:solidFill>
              <a:latin typeface="Calibri" panose="020F0502020204030204" pitchFamily="34" charset="0"/>
              <a:cs typeface="Times New Roman" pitchFamily="18" charset="0"/>
            </a:endParaRPr>
          </a:p>
          <a:p>
            <a:pPr marL="685800" lvl="1" indent="-228600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</a:pPr>
            <a:r>
              <a:rPr lang="en-US" sz="3100" dirty="0">
                <a:solidFill>
                  <a:srgbClr val="0070C0"/>
                </a:solidFill>
                <a:latin typeface="Calibri" panose="020F0502020204030204" pitchFamily="34" charset="0"/>
                <a:cs typeface="Times New Roman" pitchFamily="18" charset="0"/>
              </a:rPr>
              <a:t>Accept, make and issue negotiable instruments in the firm’s name</a:t>
            </a:r>
          </a:p>
          <a:p>
            <a:pPr marL="685800" lvl="1" indent="-228600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</a:pPr>
            <a:r>
              <a:rPr lang="en-US" sz="3100" dirty="0">
                <a:solidFill>
                  <a:srgbClr val="0070C0"/>
                </a:solidFill>
                <a:latin typeface="Calibri" panose="020F0502020204030204" pitchFamily="34" charset="0"/>
                <a:cs typeface="Times New Roman" pitchFamily="18" charset="0"/>
              </a:rPr>
              <a:t>Borrow money on the firm’s credit and pledge the firm’s goods to effect that purpose</a:t>
            </a:r>
          </a:p>
          <a:p>
            <a:pPr marL="685800" lvl="1" indent="-228600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</a:pPr>
            <a:r>
              <a:rPr lang="en-US" sz="3100" dirty="0">
                <a:solidFill>
                  <a:srgbClr val="0070C0"/>
                </a:solidFill>
                <a:latin typeface="Calibri" panose="020F0502020204030204" pitchFamily="34" charset="0"/>
                <a:cs typeface="Times New Roman" pitchFamily="18" charset="0"/>
              </a:rPr>
              <a:t>Instruct a solicitor in an action against the firm for a trade debt</a:t>
            </a:r>
            <a:endParaRPr lang="en-US" sz="2600" dirty="0">
              <a:solidFill>
                <a:srgbClr val="0070C0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547556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986" y="-123614"/>
            <a:ext cx="10515600" cy="1325563"/>
          </a:xfrm>
        </p:spPr>
        <p:txBody>
          <a:bodyPr/>
          <a:lstStyle/>
          <a:p>
            <a:r>
              <a:rPr lang="en-US" b="1" dirty="0" smtClean="0"/>
              <a:t>Changing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P</a:t>
            </a:r>
            <a:r>
              <a:rPr lang="en-US" dirty="0" smtClean="0"/>
              <a:t>artners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4951" y="1355826"/>
            <a:ext cx="11650717" cy="512379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3200" b="1" dirty="0" smtClean="0"/>
              <a:t>New partner –</a:t>
            </a:r>
          </a:p>
          <a:p>
            <a:pPr algn="just"/>
            <a:endParaRPr lang="en-US" sz="3200" b="1" dirty="0" smtClean="0"/>
          </a:p>
          <a:p>
            <a:pPr algn="just">
              <a:buFont typeface="Wingdings" pitchFamily="2" charset="2"/>
              <a:buChar char="§"/>
            </a:pPr>
            <a:r>
              <a:rPr lang="en-US" sz="3200" dirty="0" smtClean="0"/>
              <a:t>A new partner </a:t>
            </a:r>
            <a:r>
              <a:rPr lang="en-US" sz="3200" u="sng" dirty="0" smtClean="0">
                <a:solidFill>
                  <a:srgbClr val="FF0000"/>
                </a:solidFill>
              </a:rPr>
              <a:t>does not</a:t>
            </a:r>
            <a:r>
              <a:rPr lang="en-US" sz="3200" dirty="0" smtClean="0"/>
              <a:t> become liable to the creditors of the firm for anything done before </a:t>
            </a:r>
            <a:r>
              <a:rPr lang="en-US" sz="3200" dirty="0"/>
              <a:t> </a:t>
            </a:r>
            <a:r>
              <a:rPr lang="en-US" sz="3200" dirty="0" smtClean="0"/>
              <a:t>  he becomes a partner </a:t>
            </a:r>
            <a:r>
              <a:rPr lang="en-US" sz="3600" dirty="0" smtClean="0">
                <a:solidFill>
                  <a:srgbClr val="FF0000"/>
                </a:solidFill>
              </a:rPr>
              <a:t>.</a:t>
            </a:r>
          </a:p>
          <a:p>
            <a:pPr algn="just"/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272932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36482" y="255643"/>
            <a:ext cx="11666483" cy="64366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ct val="90000"/>
              </a:lnSpc>
              <a:spcBef>
                <a:spcPts val="1000"/>
              </a:spcBef>
            </a:pPr>
            <a:r>
              <a:rPr lang="en-US" sz="3200" b="1" dirty="0">
                <a:solidFill>
                  <a:prstClr val="black"/>
                </a:solidFill>
              </a:rPr>
              <a:t>Existing P</a:t>
            </a:r>
            <a:r>
              <a:rPr lang="en-US" sz="3200" b="1" dirty="0" smtClean="0">
                <a:solidFill>
                  <a:prstClr val="black"/>
                </a:solidFill>
              </a:rPr>
              <a:t>artner –</a:t>
            </a:r>
          </a:p>
          <a:p>
            <a:pPr lvl="0" algn="just">
              <a:lnSpc>
                <a:spcPct val="90000"/>
              </a:lnSpc>
              <a:spcBef>
                <a:spcPts val="1000"/>
              </a:spcBef>
            </a:pPr>
            <a:endParaRPr lang="en-US" sz="3200" b="1" dirty="0">
              <a:solidFill>
                <a:prstClr val="black"/>
              </a:solidFill>
            </a:endParaRPr>
          </a:p>
          <a:p>
            <a:pPr marL="457200" lvl="0" indent="-457200" algn="just">
              <a:lnSpc>
                <a:spcPct val="90000"/>
              </a:lnSpc>
              <a:spcBef>
                <a:spcPts val="1000"/>
              </a:spcBef>
              <a:buFont typeface="Wingdings" pitchFamily="2" charset="2"/>
              <a:buChar char="§"/>
            </a:pPr>
            <a:r>
              <a:rPr lang="en-US" sz="3200" dirty="0" smtClean="0">
                <a:solidFill>
                  <a:prstClr val="black"/>
                </a:solidFill>
              </a:rPr>
              <a:t>Retiring </a:t>
            </a:r>
            <a:r>
              <a:rPr lang="en-US" sz="3200" dirty="0">
                <a:solidFill>
                  <a:prstClr val="black"/>
                </a:solidFill>
              </a:rPr>
              <a:t>partner will be liable for the debts contracted while he was a partner.  </a:t>
            </a:r>
          </a:p>
          <a:p>
            <a:pPr marL="457200" lvl="0" indent="-457200" algn="just">
              <a:lnSpc>
                <a:spcPct val="90000"/>
              </a:lnSpc>
              <a:spcBef>
                <a:spcPts val="1000"/>
              </a:spcBef>
              <a:buFont typeface="Wingdings" pitchFamily="2" charset="2"/>
              <a:buChar char="§"/>
            </a:pPr>
            <a:endParaRPr lang="en-US" sz="3200" dirty="0" smtClean="0">
              <a:solidFill>
                <a:prstClr val="black"/>
              </a:solidFill>
            </a:endParaRPr>
          </a:p>
          <a:p>
            <a:pPr marL="457200" lvl="0" indent="-457200" algn="just">
              <a:lnSpc>
                <a:spcPct val="90000"/>
              </a:lnSpc>
              <a:spcBef>
                <a:spcPts val="1000"/>
              </a:spcBef>
              <a:buFont typeface="Wingdings" pitchFamily="2" charset="2"/>
              <a:buChar char="§"/>
            </a:pPr>
            <a:r>
              <a:rPr lang="en-US" sz="3200" dirty="0" smtClean="0">
                <a:solidFill>
                  <a:prstClr val="black"/>
                </a:solidFill>
              </a:rPr>
              <a:t>However</a:t>
            </a:r>
            <a:r>
              <a:rPr lang="en-US" sz="3200" dirty="0">
                <a:solidFill>
                  <a:prstClr val="black"/>
                </a:solidFill>
              </a:rPr>
              <a:t>, he may be discharged from such liability by an agreement between  </a:t>
            </a:r>
            <a:r>
              <a:rPr lang="en-US" sz="3200" dirty="0" smtClean="0">
                <a:solidFill>
                  <a:prstClr val="black"/>
                </a:solidFill>
              </a:rPr>
              <a:t>himself</a:t>
            </a:r>
            <a:r>
              <a:rPr lang="en-US" sz="3200" dirty="0">
                <a:solidFill>
                  <a:prstClr val="black"/>
                </a:solidFill>
              </a:rPr>
              <a:t>, the new firm and creditors. </a:t>
            </a:r>
          </a:p>
          <a:p>
            <a:pPr lvl="0" algn="just">
              <a:lnSpc>
                <a:spcPct val="90000"/>
              </a:lnSpc>
              <a:spcBef>
                <a:spcPts val="1000"/>
              </a:spcBef>
            </a:pPr>
            <a:endParaRPr lang="en-US" sz="3200" dirty="0">
              <a:solidFill>
                <a:prstClr val="black"/>
              </a:solidFill>
            </a:endParaRPr>
          </a:p>
          <a:p>
            <a:pPr lvl="0" algn="just">
              <a:lnSpc>
                <a:spcPct val="90000"/>
              </a:lnSpc>
              <a:spcBef>
                <a:spcPts val="1000"/>
              </a:spcBef>
            </a:pPr>
            <a:r>
              <a:rPr lang="en-US" sz="3200" b="1" dirty="0" smtClean="0">
                <a:solidFill>
                  <a:prstClr val="black"/>
                </a:solidFill>
              </a:rPr>
              <a:t>Example </a:t>
            </a:r>
            <a:r>
              <a:rPr lang="en-US" sz="3200" b="1" dirty="0">
                <a:solidFill>
                  <a:prstClr val="black"/>
                </a:solidFill>
              </a:rPr>
              <a:t>- </a:t>
            </a:r>
            <a:r>
              <a:rPr lang="en-US" sz="3200" dirty="0">
                <a:solidFill>
                  <a:prstClr val="black"/>
                </a:solidFill>
              </a:rPr>
              <a:t> </a:t>
            </a:r>
            <a:r>
              <a:rPr lang="en-US" sz="3200" i="1" dirty="0">
                <a:solidFill>
                  <a:srgbClr val="FF0000"/>
                </a:solidFill>
              </a:rPr>
              <a:t>Tower Cabinet Co. Ltd. v. Ingram (1949) </a:t>
            </a:r>
            <a:r>
              <a:rPr lang="en-US" sz="3200" dirty="0">
                <a:solidFill>
                  <a:srgbClr val="FF0000"/>
                </a:solidFill>
              </a:rPr>
              <a:t>2 K.B. 397</a:t>
            </a:r>
          </a:p>
          <a:p>
            <a:pPr lvl="0" algn="just">
              <a:lnSpc>
                <a:spcPct val="90000"/>
              </a:lnSpc>
              <a:spcBef>
                <a:spcPts val="1000"/>
              </a:spcBef>
            </a:pPr>
            <a:endParaRPr lang="en-US" sz="3200" dirty="0">
              <a:solidFill>
                <a:prstClr val="black"/>
              </a:solidFill>
            </a:endParaRPr>
          </a:p>
          <a:p>
            <a:pPr marL="457200" lvl="0" indent="-457200" algn="just">
              <a:lnSpc>
                <a:spcPct val="90000"/>
              </a:lnSpc>
              <a:spcBef>
                <a:spcPts val="1000"/>
              </a:spcBef>
              <a:buFont typeface="Arial" pitchFamily="34" charset="0"/>
              <a:buChar char="•"/>
            </a:pPr>
            <a:r>
              <a:rPr lang="en-US" sz="3200" dirty="0">
                <a:solidFill>
                  <a:prstClr val="black"/>
                </a:solidFill>
              </a:rPr>
              <a:t>By death or bankruptcy a partner will not be liable for debts contracted after the such date of death/bankruptcy.</a:t>
            </a:r>
          </a:p>
        </p:txBody>
      </p:sp>
    </p:spTree>
    <p:extLst>
      <p:ext uri="{BB962C8B-B14F-4D97-AF65-F5344CB8AC3E}">
        <p14:creationId xmlns:p14="http://schemas.microsoft.com/office/powerpoint/2010/main" val="119522490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434" y="-60550"/>
            <a:ext cx="10515600" cy="1325563"/>
          </a:xfrm>
        </p:spPr>
        <p:txBody>
          <a:bodyPr/>
          <a:lstStyle/>
          <a:p>
            <a:r>
              <a:rPr lang="en-US" b="1" u="sng" dirty="0" smtClean="0"/>
              <a:t>How can a Partnership Be Dissolved</a:t>
            </a:r>
            <a:r>
              <a:rPr lang="en-US" b="1" dirty="0" smtClean="0"/>
              <a:t> 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9544" y="1652198"/>
            <a:ext cx="11666483" cy="4890485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sz="3600" dirty="0" smtClean="0"/>
              <a:t>Dissolution of a partnership can be done either;</a:t>
            </a:r>
          </a:p>
          <a:p>
            <a:pPr marL="0" indent="0">
              <a:lnSpc>
                <a:spcPct val="100000"/>
              </a:lnSpc>
              <a:buNone/>
            </a:pPr>
            <a:endParaRPr lang="en-US" sz="1400" dirty="0" smtClean="0"/>
          </a:p>
          <a:p>
            <a:pPr lvl="1">
              <a:lnSpc>
                <a:spcPct val="100000"/>
              </a:lnSpc>
              <a:buFont typeface="Wingdings" pitchFamily="2" charset="2"/>
              <a:buChar char="Ø"/>
            </a:pPr>
            <a:r>
              <a:rPr lang="en-US" sz="3200" dirty="0">
                <a:solidFill>
                  <a:srgbClr val="0070C0"/>
                </a:solidFill>
              </a:rPr>
              <a:t>B</a:t>
            </a:r>
            <a:r>
              <a:rPr lang="en-US" sz="3200" dirty="0" smtClean="0">
                <a:solidFill>
                  <a:srgbClr val="0070C0"/>
                </a:solidFill>
              </a:rPr>
              <a:t>y an </a:t>
            </a:r>
            <a:r>
              <a:rPr lang="en-US" sz="3200" dirty="0">
                <a:solidFill>
                  <a:srgbClr val="0070C0"/>
                </a:solidFill>
              </a:rPr>
              <a:t>O</a:t>
            </a:r>
            <a:r>
              <a:rPr lang="en-US" sz="3200" dirty="0" smtClean="0">
                <a:solidFill>
                  <a:srgbClr val="0070C0"/>
                </a:solidFill>
              </a:rPr>
              <a:t>rder of the Court and </a:t>
            </a:r>
          </a:p>
          <a:p>
            <a:pPr lvl="1">
              <a:lnSpc>
                <a:spcPct val="100000"/>
              </a:lnSpc>
              <a:buFont typeface="Wingdings" pitchFamily="2" charset="2"/>
              <a:buChar char="Ø"/>
            </a:pPr>
            <a:endParaRPr lang="en-US" sz="3200" dirty="0" smtClean="0">
              <a:solidFill>
                <a:srgbClr val="0070C0"/>
              </a:solidFill>
            </a:endParaRPr>
          </a:p>
          <a:p>
            <a:pPr lvl="1">
              <a:lnSpc>
                <a:spcPct val="100000"/>
              </a:lnSpc>
              <a:buFont typeface="Wingdings" pitchFamily="2" charset="2"/>
              <a:buChar char="Ø"/>
            </a:pPr>
            <a:r>
              <a:rPr lang="en-US" sz="3200" dirty="0">
                <a:solidFill>
                  <a:srgbClr val="0070C0"/>
                </a:solidFill>
              </a:rPr>
              <a:t>W</a:t>
            </a:r>
            <a:r>
              <a:rPr lang="en-US" sz="3200" dirty="0" smtClean="0">
                <a:solidFill>
                  <a:srgbClr val="0070C0"/>
                </a:solidFill>
              </a:rPr>
              <a:t>ithout any order of court.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dirty="0" smtClean="0"/>
              <a:t>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448389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36483" y="389707"/>
            <a:ext cx="11761076" cy="58067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Bef>
                <a:spcPts val="1000"/>
              </a:spcBef>
            </a:pPr>
            <a:r>
              <a:rPr lang="en-US" sz="3600" u="sng" dirty="0">
                <a:solidFill>
                  <a:prstClr val="black"/>
                </a:solidFill>
                <a:latin typeface="Calibri" panose="020F0502020204030204" pitchFamily="34" charset="0"/>
                <a:cs typeface="Times New Roman" pitchFamily="18" charset="0"/>
              </a:rPr>
              <a:t>Dissolution by</a:t>
            </a:r>
            <a:r>
              <a:rPr lang="en-US" sz="3600" u="sng" dirty="0">
                <a:solidFill>
                  <a:srgbClr val="FF0000"/>
                </a:solidFill>
                <a:latin typeface="Calibri" panose="020F0502020204030204" pitchFamily="34" charset="0"/>
                <a:cs typeface="Times New Roman" pitchFamily="18" charset="0"/>
              </a:rPr>
              <a:t> an </a:t>
            </a:r>
            <a:r>
              <a:rPr lang="en-US" sz="3600" u="sng" dirty="0">
                <a:solidFill>
                  <a:prstClr val="black"/>
                </a:solidFill>
                <a:latin typeface="Calibri" panose="020F0502020204030204" pitchFamily="34" charset="0"/>
                <a:cs typeface="Times New Roman" pitchFamily="18" charset="0"/>
              </a:rPr>
              <a:t>order of the </a:t>
            </a:r>
            <a:r>
              <a:rPr lang="en-US" sz="3600" u="sng" dirty="0" smtClean="0">
                <a:solidFill>
                  <a:prstClr val="black"/>
                </a:solidFill>
                <a:latin typeface="Calibri" panose="020F0502020204030204" pitchFamily="34" charset="0"/>
                <a:cs typeface="Times New Roman" pitchFamily="18" charset="0"/>
              </a:rPr>
              <a:t>court</a:t>
            </a:r>
            <a:r>
              <a:rPr lang="en-US" sz="3600" dirty="0" smtClean="0">
                <a:solidFill>
                  <a:prstClr val="black"/>
                </a:solidFill>
                <a:latin typeface="Calibri" panose="020F0502020204030204" pitchFamily="34" charset="0"/>
                <a:cs typeface="Times New Roman" pitchFamily="18" charset="0"/>
              </a:rPr>
              <a:t> -</a:t>
            </a:r>
          </a:p>
          <a:p>
            <a:pPr lvl="0">
              <a:spcBef>
                <a:spcPts val="1000"/>
              </a:spcBef>
            </a:pPr>
            <a:endParaRPr lang="en-US" sz="1400" dirty="0">
              <a:solidFill>
                <a:prstClr val="black"/>
              </a:solidFill>
              <a:latin typeface="Calibri" panose="020F0502020204030204" pitchFamily="34" charset="0"/>
              <a:cs typeface="Times New Roman" pitchFamily="18" charset="0"/>
            </a:endParaRPr>
          </a:p>
          <a:p>
            <a:pPr marL="685800" lvl="1" indent="-228600" algn="just">
              <a:spcBef>
                <a:spcPts val="500"/>
              </a:spcBef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prstClr val="black"/>
                </a:solidFill>
                <a:latin typeface="Calibri" panose="020F0502020204030204" pitchFamily="34" charset="0"/>
                <a:cs typeface="Times New Roman" pitchFamily="18" charset="0"/>
              </a:rPr>
              <a:t>When a partner is incapable of managing the firm’s affairs due to a mental </a:t>
            </a:r>
            <a:r>
              <a:rPr lang="en-US" sz="3200" dirty="0" smtClean="0">
                <a:solidFill>
                  <a:prstClr val="black"/>
                </a:solidFill>
                <a:latin typeface="Calibri" panose="020F0502020204030204" pitchFamily="34" charset="0"/>
                <a:cs typeface="Times New Roman" pitchFamily="18" charset="0"/>
              </a:rPr>
              <a:t>disorder.</a:t>
            </a:r>
          </a:p>
          <a:p>
            <a:pPr marL="685800" lvl="1" indent="-228600" algn="just">
              <a:spcBef>
                <a:spcPts val="500"/>
              </a:spcBef>
              <a:buFont typeface="Arial" panose="020B0604020202020204" pitchFamily="34" charset="0"/>
              <a:buChar char="•"/>
            </a:pPr>
            <a:endParaRPr lang="en-US" sz="3200" dirty="0">
              <a:solidFill>
                <a:prstClr val="black"/>
              </a:solidFill>
              <a:latin typeface="Calibri" panose="020F0502020204030204" pitchFamily="34" charset="0"/>
              <a:cs typeface="Times New Roman" pitchFamily="18" charset="0"/>
            </a:endParaRPr>
          </a:p>
          <a:p>
            <a:pPr marL="685800" lvl="1" indent="-228600" algn="just">
              <a:spcBef>
                <a:spcPts val="500"/>
              </a:spcBef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prstClr val="black"/>
                </a:solidFill>
                <a:latin typeface="Calibri" panose="020F0502020204030204" pitchFamily="34" charset="0"/>
                <a:cs typeface="Times New Roman" pitchFamily="18" charset="0"/>
              </a:rPr>
              <a:t>When a partner is permanently incapable of performing </a:t>
            </a:r>
            <a:r>
              <a:rPr lang="en-US" sz="3200" dirty="0" smtClean="0">
                <a:solidFill>
                  <a:prstClr val="black"/>
                </a:solidFill>
                <a:latin typeface="Calibri" panose="020F0502020204030204" pitchFamily="34" charset="0"/>
                <a:cs typeface="Times New Roman" pitchFamily="18" charset="0"/>
              </a:rPr>
              <a:t>duties.</a:t>
            </a:r>
          </a:p>
          <a:p>
            <a:pPr marL="685800" lvl="1" indent="-228600" algn="just">
              <a:spcBef>
                <a:spcPts val="500"/>
              </a:spcBef>
              <a:buFont typeface="Arial" panose="020B0604020202020204" pitchFamily="34" charset="0"/>
              <a:buChar char="•"/>
            </a:pPr>
            <a:endParaRPr lang="en-US" sz="3200" dirty="0">
              <a:solidFill>
                <a:prstClr val="black"/>
              </a:solidFill>
              <a:latin typeface="Calibri" panose="020F0502020204030204" pitchFamily="34" charset="0"/>
              <a:cs typeface="Times New Roman" pitchFamily="18" charset="0"/>
            </a:endParaRPr>
          </a:p>
          <a:p>
            <a:pPr marL="685800" lvl="1" indent="-228600" algn="just">
              <a:spcBef>
                <a:spcPts val="500"/>
              </a:spcBef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prstClr val="black"/>
                </a:solidFill>
                <a:latin typeface="Calibri" panose="020F0502020204030204" pitchFamily="34" charset="0"/>
                <a:cs typeface="Times New Roman" pitchFamily="18" charset="0"/>
              </a:rPr>
              <a:t>When a partner commits a breach of agreement or he conducts in a manner that other partners cannot carry on the business with </a:t>
            </a:r>
            <a:r>
              <a:rPr lang="en-US" sz="3200" dirty="0" smtClean="0">
                <a:solidFill>
                  <a:prstClr val="black"/>
                </a:solidFill>
                <a:latin typeface="Calibri" panose="020F0502020204030204" pitchFamily="34" charset="0"/>
                <a:cs typeface="Times New Roman" pitchFamily="18" charset="0"/>
              </a:rPr>
              <a:t>him.</a:t>
            </a:r>
          </a:p>
          <a:p>
            <a:pPr marL="685800" lvl="1" indent="-228600" algn="just">
              <a:spcBef>
                <a:spcPts val="500"/>
              </a:spcBef>
              <a:buFont typeface="Arial" panose="020B0604020202020204" pitchFamily="34" charset="0"/>
              <a:buChar char="•"/>
            </a:pPr>
            <a:endParaRPr lang="en-US" sz="3200" dirty="0">
              <a:solidFill>
                <a:prstClr val="black"/>
              </a:solidFill>
              <a:latin typeface="Calibri" panose="020F0502020204030204" pitchFamily="34" charset="0"/>
              <a:cs typeface="Times New Roman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36483" y="1389076"/>
            <a:ext cx="11761076" cy="33034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85800" lvl="1" indent="-228600" algn="just">
              <a:spcBef>
                <a:spcPts val="500"/>
              </a:spcBef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prstClr val="black"/>
                </a:solidFill>
                <a:latin typeface="Calibri" panose="020F0502020204030204" pitchFamily="34" charset="0"/>
                <a:cs typeface="Times New Roman" pitchFamily="18" charset="0"/>
              </a:rPr>
              <a:t>When a partner’s conduct is prejudicial to the carrying on of the </a:t>
            </a:r>
            <a:r>
              <a:rPr lang="en-US" sz="3200" dirty="0" smtClean="0">
                <a:solidFill>
                  <a:prstClr val="black"/>
                </a:solidFill>
                <a:latin typeface="Calibri" panose="020F0502020204030204" pitchFamily="34" charset="0"/>
                <a:cs typeface="Times New Roman" pitchFamily="18" charset="0"/>
              </a:rPr>
              <a:t>business</a:t>
            </a:r>
          </a:p>
          <a:p>
            <a:pPr marL="685800" lvl="1" indent="-228600" algn="just">
              <a:spcBef>
                <a:spcPts val="500"/>
              </a:spcBef>
              <a:buFont typeface="Arial" panose="020B0604020202020204" pitchFamily="34" charset="0"/>
              <a:buChar char="•"/>
            </a:pPr>
            <a:endParaRPr lang="en-US" sz="3200" dirty="0">
              <a:solidFill>
                <a:prstClr val="black"/>
              </a:solidFill>
              <a:latin typeface="Calibri" panose="020F0502020204030204" pitchFamily="34" charset="0"/>
              <a:cs typeface="Times New Roman" pitchFamily="18" charset="0"/>
            </a:endParaRPr>
          </a:p>
          <a:p>
            <a:pPr marL="685800" lvl="1" indent="-228600" algn="just">
              <a:spcBef>
                <a:spcPts val="500"/>
              </a:spcBef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prstClr val="black"/>
                </a:solidFill>
                <a:latin typeface="Calibri" panose="020F0502020204030204" pitchFamily="34" charset="0"/>
                <a:cs typeface="Times New Roman" pitchFamily="18" charset="0"/>
              </a:rPr>
              <a:t>When the partnership can be carried on only at a </a:t>
            </a:r>
            <a:r>
              <a:rPr lang="en-US" sz="3200" dirty="0" smtClean="0">
                <a:solidFill>
                  <a:prstClr val="black"/>
                </a:solidFill>
                <a:latin typeface="Calibri" panose="020F0502020204030204" pitchFamily="34" charset="0"/>
                <a:cs typeface="Times New Roman" pitchFamily="18" charset="0"/>
              </a:rPr>
              <a:t>loss</a:t>
            </a:r>
          </a:p>
          <a:p>
            <a:pPr marL="685800" lvl="1" indent="-228600" algn="just">
              <a:spcBef>
                <a:spcPts val="500"/>
              </a:spcBef>
              <a:buFont typeface="Arial" panose="020B0604020202020204" pitchFamily="34" charset="0"/>
              <a:buChar char="•"/>
            </a:pPr>
            <a:endParaRPr lang="en-US" sz="3200" dirty="0">
              <a:solidFill>
                <a:prstClr val="black"/>
              </a:solidFill>
              <a:latin typeface="Calibri" panose="020F0502020204030204" pitchFamily="34" charset="0"/>
              <a:cs typeface="Times New Roman" pitchFamily="18" charset="0"/>
            </a:endParaRPr>
          </a:p>
          <a:p>
            <a:pPr marL="685800" lvl="1" indent="-228600" algn="just">
              <a:spcBef>
                <a:spcPts val="500"/>
              </a:spcBef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prstClr val="black"/>
                </a:solidFill>
                <a:latin typeface="Calibri" panose="020F0502020204030204" pitchFamily="34" charset="0"/>
                <a:cs typeface="Times New Roman" pitchFamily="18" charset="0"/>
              </a:rPr>
              <a:t>When the court thinks it is just and equitable to do so</a:t>
            </a:r>
            <a:endParaRPr lang="en-US" sz="32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125202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2" presetClass="exit" presetSubtype="9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2" presetClass="exit" presetSubtype="9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4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500"/>
                            </p:stCondLst>
                            <p:childTnLst>
                              <p:par>
                                <p:cTn id="28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1229" y="473982"/>
            <a:ext cx="10515600" cy="1659618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Dissolution </a:t>
            </a:r>
            <a:r>
              <a:rPr lang="en-US" dirty="0" smtClean="0">
                <a:solidFill>
                  <a:srgbClr val="FF0000"/>
                </a:solidFill>
              </a:rPr>
              <a:t>W</a:t>
            </a:r>
            <a:r>
              <a:rPr lang="en-US" dirty="0" smtClean="0"/>
              <a:t>ithout </a:t>
            </a:r>
            <a:r>
              <a:rPr lang="en-US" dirty="0" smtClean="0">
                <a:solidFill>
                  <a:srgbClr val="FF0000"/>
                </a:solidFill>
              </a:rPr>
              <a:t>A</a:t>
            </a:r>
            <a:r>
              <a:rPr lang="en-US" dirty="0" smtClean="0"/>
              <a:t>ny </a:t>
            </a:r>
            <a:r>
              <a:rPr lang="en-US" dirty="0" smtClean="0">
                <a:solidFill>
                  <a:srgbClr val="FF0000"/>
                </a:solidFill>
              </a:rPr>
              <a:t>O</a:t>
            </a:r>
            <a:r>
              <a:rPr lang="en-US" dirty="0" smtClean="0"/>
              <a:t>rder </a:t>
            </a:r>
            <a:r>
              <a:rPr lang="en-US" dirty="0" smtClean="0">
                <a:solidFill>
                  <a:srgbClr val="FF0000"/>
                </a:solidFill>
              </a:rPr>
              <a:t>From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T</a:t>
            </a:r>
            <a:r>
              <a:rPr lang="en-US" dirty="0" smtClean="0"/>
              <a:t>he </a:t>
            </a:r>
            <a:r>
              <a:rPr lang="en-US" dirty="0" smtClean="0">
                <a:solidFill>
                  <a:srgbClr val="FF0000"/>
                </a:solidFill>
              </a:rPr>
              <a:t>C</a:t>
            </a:r>
            <a:r>
              <a:rPr lang="en-US" dirty="0" smtClean="0"/>
              <a:t>ourt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200000"/>
              </a:lnSpc>
            </a:pPr>
            <a:r>
              <a:rPr lang="en-US" dirty="0" smtClean="0"/>
              <a:t>Expiration or </a:t>
            </a:r>
            <a:r>
              <a:rPr lang="en-US" dirty="0" smtClean="0">
                <a:solidFill>
                  <a:srgbClr val="FF0000"/>
                </a:solidFill>
              </a:rPr>
              <a:t>N</a:t>
            </a:r>
            <a:r>
              <a:rPr lang="en-US" dirty="0" smtClean="0"/>
              <a:t>otice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Bankruptcy or </a:t>
            </a:r>
            <a:r>
              <a:rPr lang="en-US" dirty="0" smtClean="0">
                <a:solidFill>
                  <a:srgbClr val="FF0000"/>
                </a:solidFill>
              </a:rPr>
              <a:t>D</a:t>
            </a:r>
            <a:r>
              <a:rPr lang="en-US" dirty="0" smtClean="0"/>
              <a:t>eath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Illegality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6062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 to the </a:t>
            </a:r>
            <a:r>
              <a:rPr lang="en-US" b="1" dirty="0" smtClean="0">
                <a:solidFill>
                  <a:srgbClr val="FF0000"/>
                </a:solidFill>
              </a:rPr>
              <a:t>L</a:t>
            </a:r>
            <a:r>
              <a:rPr lang="en-US" b="1" dirty="0" smtClean="0"/>
              <a:t>aw of </a:t>
            </a:r>
            <a:r>
              <a:rPr lang="en-US" b="1" dirty="0" smtClean="0">
                <a:solidFill>
                  <a:srgbClr val="FF0000"/>
                </a:solidFill>
              </a:rPr>
              <a:t>P</a:t>
            </a:r>
            <a:r>
              <a:rPr lang="en-US" b="1" dirty="0" smtClean="0"/>
              <a:t>artnership</a:t>
            </a:r>
            <a:endParaRPr lang="en-US" b="1" dirty="0"/>
          </a:p>
        </p:txBody>
      </p:sp>
      <p:grpSp>
        <p:nvGrpSpPr>
          <p:cNvPr id="4" name="Group 3"/>
          <p:cNvGrpSpPr/>
          <p:nvPr/>
        </p:nvGrpSpPr>
        <p:grpSpPr>
          <a:xfrm>
            <a:off x="812762" y="1805369"/>
            <a:ext cx="11224445" cy="2011012"/>
            <a:chOff x="356865" y="1893195"/>
            <a:chExt cx="10261047" cy="2776655"/>
          </a:xfrm>
        </p:grpSpPr>
        <p:pic>
          <p:nvPicPr>
            <p:cNvPr id="5" name="Picture 2" descr="http://4vector.com/i/free-vector-kraft-paper-vector_002206_Old%20Worn%20Paper4.jpg"/>
            <p:cNvPicPr>
              <a:picLocks noChangeAspect="1" noChangeArrowheads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69398"/>
            <a:stretch/>
          </p:blipFill>
          <p:spPr bwMode="auto">
            <a:xfrm>
              <a:off x="356865" y="1893195"/>
              <a:ext cx="10261047" cy="277665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6" name="Rectangle 5"/>
            <p:cNvSpPr/>
            <p:nvPr/>
          </p:nvSpPr>
          <p:spPr>
            <a:xfrm>
              <a:off x="1283525" y="2326665"/>
              <a:ext cx="8865771" cy="182004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lang="en-US" sz="2800" dirty="0" smtClean="0">
                  <a:latin typeface="Calibri" panose="020F0502020204030204" pitchFamily="34" charset="0"/>
                  <a:cs typeface="Times New Roman" pitchFamily="18" charset="0"/>
                </a:rPr>
                <a:t>Law governing partnership </a:t>
              </a:r>
              <a:r>
                <a:rPr lang="en-US" sz="2800" dirty="0" smtClean="0">
                  <a:solidFill>
                    <a:srgbClr val="FF0000"/>
                  </a:solidFill>
                  <a:latin typeface="Calibri" panose="020F0502020204030204" pitchFamily="34" charset="0"/>
                  <a:cs typeface="Times New Roman" pitchFamily="18" charset="0"/>
                </a:rPr>
                <a:t>in </a:t>
              </a:r>
              <a:r>
                <a:rPr lang="en-US" sz="2800" dirty="0" smtClean="0">
                  <a:latin typeface="Calibri" panose="020F0502020204030204" pitchFamily="34" charset="0"/>
                  <a:cs typeface="Times New Roman" pitchFamily="18" charset="0"/>
                </a:rPr>
                <a:t>Sri Lank is English </a:t>
              </a:r>
              <a:r>
                <a:rPr lang="en-US" sz="2800" dirty="0" smtClean="0">
                  <a:solidFill>
                    <a:srgbClr val="FF0000"/>
                  </a:solidFill>
                  <a:latin typeface="Calibri" panose="020F0502020204030204" pitchFamily="34" charset="0"/>
                  <a:cs typeface="Times New Roman" pitchFamily="18" charset="0"/>
                </a:rPr>
                <a:t>L</a:t>
              </a:r>
              <a:r>
                <a:rPr lang="en-US" sz="2800" dirty="0" smtClean="0">
                  <a:latin typeface="Calibri" panose="020F0502020204030204" pitchFamily="34" charset="0"/>
                  <a:cs typeface="Times New Roman" pitchFamily="18" charset="0"/>
                </a:rPr>
                <a:t>aw which consists of English Partnership Act of1890 and judicial decisions.</a:t>
              </a:r>
              <a:endParaRPr lang="en-US" sz="2800" dirty="0">
                <a:latin typeface="Calibri" panose="020F0502020204030204" pitchFamily="34" charset="0"/>
                <a:cs typeface="Times New Roman" pitchFamily="18" charset="0"/>
              </a:endParaRPr>
            </a:p>
          </p:txBody>
        </p:sp>
      </p:grpSp>
      <p:grpSp>
        <p:nvGrpSpPr>
          <p:cNvPr id="7" name="Group 6"/>
          <p:cNvGrpSpPr/>
          <p:nvPr/>
        </p:nvGrpSpPr>
        <p:grpSpPr>
          <a:xfrm>
            <a:off x="812762" y="3919919"/>
            <a:ext cx="11090203" cy="2811957"/>
            <a:chOff x="1044216" y="1893195"/>
            <a:chExt cx="7757739" cy="2099256"/>
          </a:xfrm>
        </p:grpSpPr>
        <p:pic>
          <p:nvPicPr>
            <p:cNvPr id="8" name="Picture 2" descr="http://4vector.com/i/free-vector-kraft-paper-vector_002206_Old%20Worn%20Paper4.jpg"/>
            <p:cNvPicPr>
              <a:picLocks noChangeAspect="1" noChangeArrowheads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69398"/>
            <a:stretch/>
          </p:blipFill>
          <p:spPr bwMode="auto">
            <a:xfrm>
              <a:off x="1044216" y="1893195"/>
              <a:ext cx="7757739" cy="209925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9" name="Rectangle 8"/>
            <p:cNvSpPr/>
            <p:nvPr/>
          </p:nvSpPr>
          <p:spPr>
            <a:xfrm>
              <a:off x="1753286" y="2326665"/>
              <a:ext cx="6705314" cy="146659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lang="en-US" sz="2800" dirty="0" smtClean="0">
                  <a:latin typeface="Calibri" panose="020F0502020204030204" pitchFamily="34" charset="0"/>
                  <a:cs typeface="Times New Roman" pitchFamily="18" charset="0"/>
                </a:rPr>
                <a:t>As per the Act a partnership is “the relations which subsists between persons carrying on a business in common with a view of profit.”</a:t>
              </a:r>
              <a:endParaRPr lang="en-US" sz="2800" dirty="0">
                <a:latin typeface="Calibri" panose="020F0502020204030204" pitchFamily="34" charset="0"/>
                <a:cs typeface="Times New Roman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35605032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853" y="1135117"/>
            <a:ext cx="11741748" cy="5285171"/>
          </a:xfrm>
        </p:spPr>
        <p:txBody>
          <a:bodyPr>
            <a:noAutofit/>
          </a:bodyPr>
          <a:lstStyle/>
          <a:p>
            <a:pPr algn="just"/>
            <a:r>
              <a:rPr lang="en-US" sz="3600" dirty="0" smtClean="0"/>
              <a:t>Valid agreement between the parties – Oral/Written</a:t>
            </a:r>
          </a:p>
          <a:p>
            <a:pPr algn="just"/>
            <a:endParaRPr lang="en-US" sz="3600" dirty="0" smtClean="0"/>
          </a:p>
          <a:p>
            <a:pPr algn="just"/>
            <a:r>
              <a:rPr lang="en-US" sz="3600" dirty="0" smtClean="0"/>
              <a:t>Registration and Personality</a:t>
            </a:r>
          </a:p>
          <a:p>
            <a:pPr algn="just"/>
            <a:endParaRPr lang="en-US" sz="3600" dirty="0" smtClean="0"/>
          </a:p>
          <a:p>
            <a:pPr algn="just"/>
            <a:r>
              <a:rPr lang="en-US" sz="3600" dirty="0" smtClean="0"/>
              <a:t>Business being carried out by persons in common </a:t>
            </a:r>
          </a:p>
          <a:p>
            <a:pPr lvl="1" algn="just">
              <a:buFontTx/>
              <a:buChar char="-"/>
            </a:pPr>
            <a:r>
              <a:rPr lang="en-US" sz="3200" dirty="0" smtClean="0">
                <a:solidFill>
                  <a:srgbClr val="C00000"/>
                </a:solidFill>
              </a:rPr>
              <a:t>Responsibilities</a:t>
            </a:r>
          </a:p>
          <a:p>
            <a:pPr lvl="1" algn="just">
              <a:buFontTx/>
              <a:buChar char="-"/>
            </a:pPr>
            <a:r>
              <a:rPr lang="en-US" sz="3200" dirty="0" smtClean="0">
                <a:solidFill>
                  <a:srgbClr val="C00000"/>
                </a:solidFill>
              </a:rPr>
              <a:t>Contracts</a:t>
            </a:r>
          </a:p>
          <a:p>
            <a:pPr lvl="1" algn="just">
              <a:buFontTx/>
              <a:buChar char="-"/>
            </a:pPr>
            <a:r>
              <a:rPr lang="en-US" sz="3200" dirty="0" smtClean="0">
                <a:solidFill>
                  <a:srgbClr val="C00000"/>
                </a:solidFill>
              </a:rPr>
              <a:t>Property</a:t>
            </a:r>
          </a:p>
          <a:p>
            <a:pPr lvl="1" algn="just">
              <a:buFontTx/>
              <a:buChar char="-"/>
            </a:pPr>
            <a:endParaRPr lang="en-US" sz="3200" dirty="0" smtClean="0"/>
          </a:p>
          <a:p>
            <a:pPr algn="just"/>
            <a:r>
              <a:rPr lang="en-US" sz="3600" dirty="0" smtClean="0"/>
              <a:t>Partnership business being operated with a view of profit </a:t>
            </a:r>
          </a:p>
          <a:p>
            <a:pPr algn="just"/>
            <a:endParaRPr lang="en-US" sz="36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91699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Requirements to </a:t>
            </a:r>
            <a:r>
              <a:rPr lang="en-US" b="1" dirty="0" smtClean="0">
                <a:solidFill>
                  <a:srgbClr val="FF0000"/>
                </a:solidFill>
              </a:rPr>
              <a:t>F</a:t>
            </a:r>
            <a:r>
              <a:rPr lang="en-US" b="1" dirty="0" smtClean="0"/>
              <a:t>orm a </a:t>
            </a:r>
            <a:r>
              <a:rPr lang="en-US" b="1" dirty="0" smtClean="0">
                <a:solidFill>
                  <a:srgbClr val="FF0000"/>
                </a:solidFill>
              </a:rPr>
              <a:t>V</a:t>
            </a:r>
            <a:r>
              <a:rPr lang="en-US" b="1" dirty="0" smtClean="0"/>
              <a:t>alid </a:t>
            </a:r>
            <a:r>
              <a:rPr lang="en-US" b="1" dirty="0" smtClean="0">
                <a:solidFill>
                  <a:srgbClr val="FF0000"/>
                </a:solidFill>
              </a:rPr>
              <a:t>P</a:t>
            </a:r>
            <a:r>
              <a:rPr lang="en-US" b="1" dirty="0" smtClean="0"/>
              <a:t>artnership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696489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Requirements to</a:t>
            </a:r>
            <a:r>
              <a:rPr lang="en-US" b="1" dirty="0" smtClean="0"/>
              <a:t> </a:t>
            </a:r>
            <a:r>
              <a:rPr lang="en-US" b="1" dirty="0" smtClean="0">
                <a:solidFill>
                  <a:srgbClr val="FF0000"/>
                </a:solidFill>
              </a:rPr>
              <a:t>F</a:t>
            </a:r>
            <a:r>
              <a:rPr lang="en-US" b="1" dirty="0" smtClean="0"/>
              <a:t>orm a </a:t>
            </a:r>
            <a:r>
              <a:rPr lang="en-US" b="1" dirty="0" smtClean="0">
                <a:solidFill>
                  <a:srgbClr val="FF0000"/>
                </a:solidFill>
              </a:rPr>
              <a:t>V</a:t>
            </a:r>
            <a:r>
              <a:rPr lang="en-US" b="1" dirty="0" smtClean="0"/>
              <a:t>alid </a:t>
            </a:r>
            <a:r>
              <a:rPr lang="en-US" b="1" dirty="0" smtClean="0">
                <a:solidFill>
                  <a:srgbClr val="FF0000"/>
                </a:solidFill>
              </a:rPr>
              <a:t>P</a:t>
            </a:r>
            <a:r>
              <a:rPr lang="en-US" b="1" dirty="0" smtClean="0"/>
              <a:t>artnership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2607" y="1638301"/>
            <a:ext cx="11666483" cy="4351338"/>
          </a:xfrm>
        </p:spPr>
        <p:txBody>
          <a:bodyPr>
            <a:noAutofit/>
          </a:bodyPr>
          <a:lstStyle/>
          <a:p>
            <a:pPr algn="just"/>
            <a:r>
              <a:rPr lang="en-US" sz="3600" dirty="0" smtClean="0"/>
              <a:t>Companies Act No. 7 of 2007 states that a partnership cannot have </a:t>
            </a:r>
            <a:r>
              <a:rPr lang="en-US" sz="3600" u="sng" dirty="0" smtClean="0">
                <a:solidFill>
                  <a:srgbClr val="C00000"/>
                </a:solidFill>
              </a:rPr>
              <a:t>more than 20 members</a:t>
            </a:r>
            <a:r>
              <a:rPr lang="en-US" sz="3600" dirty="0" smtClean="0"/>
              <a:t>.</a:t>
            </a:r>
          </a:p>
          <a:p>
            <a:pPr algn="just"/>
            <a:endParaRPr lang="en-US" sz="3600" dirty="0"/>
          </a:p>
          <a:p>
            <a:pPr algn="just"/>
            <a:r>
              <a:rPr lang="en-US" sz="3600" dirty="0" smtClean="0"/>
              <a:t>If exceeds 20 – Need to register it with ROC</a:t>
            </a:r>
          </a:p>
          <a:p>
            <a:pPr algn="just"/>
            <a:endParaRPr lang="en-US" sz="3600" dirty="0" smtClean="0"/>
          </a:p>
          <a:p>
            <a:pPr algn="just"/>
            <a:r>
              <a:rPr lang="en-US" sz="3600" dirty="0" smtClean="0"/>
              <a:t>S. 18 of the Prevention of Frauds Ordinance No. 7 of 1840 states that where the capital of a partnership </a:t>
            </a:r>
            <a:r>
              <a:rPr lang="en-US" sz="3600" u="sng" dirty="0" smtClean="0">
                <a:solidFill>
                  <a:srgbClr val="FF0000"/>
                </a:solidFill>
              </a:rPr>
              <a:t>exceeds </a:t>
            </a:r>
            <a:r>
              <a:rPr lang="en-US" sz="3600" u="sng" dirty="0" err="1" smtClean="0">
                <a:solidFill>
                  <a:srgbClr val="FF0000"/>
                </a:solidFill>
              </a:rPr>
              <a:t>Rs</a:t>
            </a:r>
            <a:r>
              <a:rPr lang="en-US" sz="3600" u="sng" dirty="0" smtClean="0">
                <a:solidFill>
                  <a:srgbClr val="FF0000"/>
                </a:solidFill>
              </a:rPr>
              <a:t>. 1,000</a:t>
            </a:r>
            <a:r>
              <a:rPr lang="en-US" sz="3600" dirty="0" smtClean="0"/>
              <a:t>, such a partnership must be established </a:t>
            </a:r>
            <a:r>
              <a:rPr lang="en-US" sz="3600" u="sng" dirty="0" smtClean="0">
                <a:solidFill>
                  <a:srgbClr val="FF0000"/>
                </a:solidFill>
              </a:rPr>
              <a:t>in writing</a:t>
            </a:r>
            <a:r>
              <a:rPr lang="en-US" sz="3600" dirty="0" smtClean="0"/>
              <a:t> and signed by all the partners.</a:t>
            </a:r>
          </a:p>
          <a:p>
            <a:pPr algn="just"/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73144807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04951" y="286178"/>
            <a:ext cx="11587655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buFont typeface="Arial" pitchFamily="34" charset="0"/>
              <a:buChar char="•"/>
            </a:pPr>
            <a:r>
              <a:rPr lang="en-US" sz="3600" dirty="0" smtClean="0"/>
              <a:t>S</a:t>
            </a:r>
            <a:r>
              <a:rPr lang="en-US" sz="3600" dirty="0"/>
              <a:t>. </a:t>
            </a:r>
            <a:r>
              <a:rPr lang="en-US" sz="3600" dirty="0" smtClean="0"/>
              <a:t>2 of </a:t>
            </a:r>
            <a:r>
              <a:rPr lang="en-US" sz="3600" dirty="0">
                <a:solidFill>
                  <a:srgbClr val="FF0000"/>
                </a:solidFill>
              </a:rPr>
              <a:t>Business Names Act No. 7 of 1987</a:t>
            </a:r>
            <a:r>
              <a:rPr lang="en-US" sz="3600" dirty="0"/>
              <a:t> states that every firm having a place of business in Sri Lanka and carrying on business under a name which </a:t>
            </a:r>
            <a:r>
              <a:rPr lang="en-US" sz="3600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does not</a:t>
            </a:r>
            <a:r>
              <a:rPr lang="en-US" sz="3600" dirty="0"/>
              <a:t> consist of </a:t>
            </a:r>
            <a:r>
              <a:rPr lang="en-US" sz="3600" dirty="0" smtClean="0"/>
              <a:t>the; </a:t>
            </a:r>
          </a:p>
          <a:p>
            <a:pPr marL="457200" indent="-457200" algn="just">
              <a:buFont typeface="Arial" pitchFamily="34" charset="0"/>
              <a:buChar char="•"/>
            </a:pPr>
            <a:endParaRPr lang="en-US" sz="3600" dirty="0" smtClean="0"/>
          </a:p>
          <a:p>
            <a:pPr marL="914400" lvl="1" indent="-457200" algn="just">
              <a:buFont typeface="Wingdings" pitchFamily="2" charset="2"/>
              <a:buChar char="Ø"/>
            </a:pPr>
            <a:r>
              <a:rPr lang="en-US" sz="3600" dirty="0">
                <a:solidFill>
                  <a:srgbClr val="C00000"/>
                </a:solidFill>
              </a:rPr>
              <a:t>T</a:t>
            </a:r>
            <a:r>
              <a:rPr lang="en-US" sz="3600" dirty="0" smtClean="0">
                <a:solidFill>
                  <a:srgbClr val="C00000"/>
                </a:solidFill>
              </a:rPr>
              <a:t>rue </a:t>
            </a:r>
            <a:r>
              <a:rPr lang="en-US" sz="3600" dirty="0">
                <a:solidFill>
                  <a:srgbClr val="C00000"/>
                </a:solidFill>
              </a:rPr>
              <a:t>full names of all the </a:t>
            </a:r>
            <a:endParaRPr lang="en-US" sz="3600" dirty="0" smtClean="0">
              <a:solidFill>
                <a:srgbClr val="C00000"/>
              </a:solidFill>
            </a:endParaRPr>
          </a:p>
          <a:p>
            <a:pPr lvl="1" algn="just"/>
            <a:r>
              <a:rPr lang="en-US" sz="3600" dirty="0" smtClean="0">
                <a:solidFill>
                  <a:srgbClr val="C00000"/>
                </a:solidFill>
              </a:rPr>
              <a:t>partners </a:t>
            </a:r>
            <a:r>
              <a:rPr lang="en-US" sz="3600" dirty="0">
                <a:solidFill>
                  <a:srgbClr val="C00000"/>
                </a:solidFill>
              </a:rPr>
              <a:t>who are individuals and </a:t>
            </a:r>
            <a:endParaRPr lang="en-US" sz="3600" dirty="0" smtClean="0">
              <a:solidFill>
                <a:srgbClr val="C00000"/>
              </a:solidFill>
            </a:endParaRPr>
          </a:p>
          <a:p>
            <a:pPr marL="914400" lvl="1" indent="-457200" algn="just">
              <a:buFont typeface="Wingdings" pitchFamily="2" charset="2"/>
              <a:buChar char="Ø"/>
            </a:pPr>
            <a:endParaRPr lang="en-US" sz="3600" dirty="0" smtClean="0">
              <a:solidFill>
                <a:srgbClr val="C00000"/>
              </a:solidFill>
            </a:endParaRPr>
          </a:p>
          <a:p>
            <a:pPr marL="914400" lvl="1" indent="-457200" algn="just">
              <a:buFont typeface="Wingdings" pitchFamily="2" charset="2"/>
              <a:buChar char="Ø"/>
            </a:pPr>
            <a:r>
              <a:rPr lang="en-US" sz="3600" dirty="0">
                <a:solidFill>
                  <a:srgbClr val="C00000"/>
                </a:solidFill>
              </a:rPr>
              <a:t>T</a:t>
            </a:r>
            <a:r>
              <a:rPr lang="en-US" sz="3600" dirty="0" smtClean="0">
                <a:solidFill>
                  <a:srgbClr val="C00000"/>
                </a:solidFill>
              </a:rPr>
              <a:t>he </a:t>
            </a:r>
            <a:r>
              <a:rPr lang="en-US" sz="3600" dirty="0">
                <a:solidFill>
                  <a:srgbClr val="C00000"/>
                </a:solidFill>
              </a:rPr>
              <a:t>corporate name of </a:t>
            </a:r>
            <a:endParaRPr lang="en-US" sz="3600" dirty="0" smtClean="0">
              <a:solidFill>
                <a:srgbClr val="C00000"/>
              </a:solidFill>
            </a:endParaRPr>
          </a:p>
          <a:p>
            <a:pPr lvl="1" algn="just"/>
            <a:r>
              <a:rPr lang="en-US" sz="3600" dirty="0" smtClean="0">
                <a:solidFill>
                  <a:srgbClr val="C00000"/>
                </a:solidFill>
              </a:rPr>
              <a:t>all </a:t>
            </a:r>
            <a:r>
              <a:rPr lang="en-US" sz="3600" dirty="0">
                <a:solidFill>
                  <a:srgbClr val="C00000"/>
                </a:solidFill>
              </a:rPr>
              <a:t>partners who are corporations </a:t>
            </a:r>
            <a:endParaRPr lang="en-US" sz="3600" dirty="0" smtClean="0">
              <a:solidFill>
                <a:srgbClr val="C00000"/>
              </a:solidFill>
            </a:endParaRPr>
          </a:p>
          <a:p>
            <a:pPr lvl="1" algn="just"/>
            <a:endParaRPr lang="en-US" sz="3600" u="sng" dirty="0" smtClean="0">
              <a:solidFill>
                <a:srgbClr val="002060"/>
              </a:solidFill>
            </a:endParaRPr>
          </a:p>
          <a:p>
            <a:pPr lvl="1" algn="just"/>
            <a:r>
              <a:rPr lang="en-US" sz="3600" u="sng" dirty="0" smtClean="0">
                <a:solidFill>
                  <a:srgbClr val="002060"/>
                </a:solidFill>
              </a:rPr>
              <a:t>SHALL REGISTER THE NAME</a:t>
            </a:r>
            <a:r>
              <a:rPr lang="en-US" sz="3600" dirty="0" smtClean="0">
                <a:solidFill>
                  <a:srgbClr val="002060"/>
                </a:solidFill>
              </a:rPr>
              <a:t>. </a:t>
            </a:r>
          </a:p>
          <a:p>
            <a:pPr marL="457200" indent="-457200" algn="just">
              <a:buFont typeface="Arial" pitchFamily="34" charset="0"/>
              <a:buChar char="•"/>
            </a:pP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27306016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10206" y="250936"/>
            <a:ext cx="11803117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57200" algn="just">
              <a:buFont typeface="Arial" pitchFamily="34" charset="0"/>
              <a:buChar char="•"/>
            </a:pPr>
            <a:r>
              <a:rPr lang="en-US" sz="3600" dirty="0">
                <a:solidFill>
                  <a:prstClr val="black"/>
                </a:solidFill>
              </a:rPr>
              <a:t>A partnership is jointly liable </a:t>
            </a:r>
            <a:r>
              <a:rPr lang="en-US" sz="3600" dirty="0" smtClean="0">
                <a:solidFill>
                  <a:prstClr val="black"/>
                </a:solidFill>
              </a:rPr>
              <a:t>for;</a:t>
            </a:r>
          </a:p>
          <a:p>
            <a:pPr lvl="0" algn="just"/>
            <a:endParaRPr lang="en-US" sz="1600" dirty="0" smtClean="0">
              <a:solidFill>
                <a:prstClr val="black"/>
              </a:solidFill>
            </a:endParaRPr>
          </a:p>
          <a:p>
            <a:pPr marL="914400" lvl="1" indent="-457200" algn="just">
              <a:buFont typeface="Wingdings" pitchFamily="2" charset="2"/>
              <a:buChar char="Ø"/>
            </a:pPr>
            <a:r>
              <a:rPr lang="en-US" sz="3600" dirty="0">
                <a:solidFill>
                  <a:srgbClr val="C00000"/>
                </a:solidFill>
              </a:rPr>
              <a:t>C</a:t>
            </a:r>
            <a:r>
              <a:rPr lang="en-US" sz="3600" dirty="0" smtClean="0">
                <a:solidFill>
                  <a:srgbClr val="C00000"/>
                </a:solidFill>
              </a:rPr>
              <a:t>ivil </a:t>
            </a:r>
            <a:r>
              <a:rPr lang="en-US" sz="3600" dirty="0">
                <a:solidFill>
                  <a:srgbClr val="C00000"/>
                </a:solidFill>
              </a:rPr>
              <a:t>wrongs/</a:t>
            </a:r>
            <a:r>
              <a:rPr lang="en-US" sz="3600" dirty="0" err="1">
                <a:solidFill>
                  <a:srgbClr val="C00000"/>
                </a:solidFill>
              </a:rPr>
              <a:t>delicts</a:t>
            </a:r>
            <a:r>
              <a:rPr lang="en-US" sz="3600" dirty="0">
                <a:solidFill>
                  <a:srgbClr val="C00000"/>
                </a:solidFill>
              </a:rPr>
              <a:t> </a:t>
            </a:r>
            <a:endParaRPr lang="en-US" sz="3600" dirty="0" smtClean="0">
              <a:solidFill>
                <a:srgbClr val="C00000"/>
              </a:solidFill>
            </a:endParaRPr>
          </a:p>
          <a:p>
            <a:pPr marL="914400" lvl="1" indent="-457200" algn="just">
              <a:buFont typeface="Wingdings" pitchFamily="2" charset="2"/>
              <a:buChar char="Ø"/>
            </a:pPr>
            <a:endParaRPr lang="en-US" sz="2400" dirty="0" smtClean="0">
              <a:solidFill>
                <a:srgbClr val="C00000"/>
              </a:solidFill>
            </a:endParaRPr>
          </a:p>
          <a:p>
            <a:pPr marL="914400" lvl="1" indent="-457200" algn="just">
              <a:buFont typeface="Wingdings" pitchFamily="2" charset="2"/>
              <a:buChar char="Ø"/>
            </a:pPr>
            <a:r>
              <a:rPr lang="en-US" sz="3600" dirty="0">
                <a:solidFill>
                  <a:srgbClr val="C00000"/>
                </a:solidFill>
              </a:rPr>
              <a:t>C</a:t>
            </a:r>
            <a:r>
              <a:rPr lang="en-US" sz="3600" dirty="0" smtClean="0">
                <a:solidFill>
                  <a:srgbClr val="C00000"/>
                </a:solidFill>
              </a:rPr>
              <a:t>ommitted </a:t>
            </a:r>
            <a:r>
              <a:rPr lang="en-US" sz="3600" dirty="0">
                <a:solidFill>
                  <a:srgbClr val="C00000"/>
                </a:solidFill>
              </a:rPr>
              <a:t>by any partner </a:t>
            </a:r>
            <a:endParaRPr lang="en-US" sz="3600" dirty="0" smtClean="0">
              <a:solidFill>
                <a:srgbClr val="C00000"/>
              </a:solidFill>
            </a:endParaRPr>
          </a:p>
          <a:p>
            <a:pPr marL="914400" lvl="1" indent="-457200" algn="just">
              <a:buFont typeface="Wingdings" pitchFamily="2" charset="2"/>
              <a:buChar char="Ø"/>
            </a:pPr>
            <a:endParaRPr lang="en-US" sz="2400" dirty="0" smtClean="0">
              <a:solidFill>
                <a:srgbClr val="C00000"/>
              </a:solidFill>
            </a:endParaRPr>
          </a:p>
          <a:p>
            <a:pPr marL="914400" lvl="1" indent="-457200" algn="just">
              <a:buFont typeface="Wingdings" pitchFamily="2" charset="2"/>
              <a:buChar char="Ø"/>
            </a:pPr>
            <a:r>
              <a:rPr lang="en-US" sz="3600" dirty="0">
                <a:solidFill>
                  <a:srgbClr val="C00000"/>
                </a:solidFill>
              </a:rPr>
              <a:t>I</a:t>
            </a:r>
            <a:r>
              <a:rPr lang="en-US" sz="3600" dirty="0" smtClean="0">
                <a:solidFill>
                  <a:srgbClr val="C00000"/>
                </a:solidFill>
              </a:rPr>
              <a:t>f </a:t>
            </a:r>
            <a:r>
              <a:rPr lang="en-US" sz="3600" dirty="0">
                <a:solidFill>
                  <a:srgbClr val="C00000"/>
                </a:solidFill>
              </a:rPr>
              <a:t>such wrongs were committed during the ordinary course of partnership business or if such wrongs were done with the authority of other partners.  </a:t>
            </a:r>
          </a:p>
          <a:p>
            <a:pPr lvl="0" algn="just"/>
            <a:endParaRPr lang="en-US" sz="3600" dirty="0">
              <a:solidFill>
                <a:prstClr val="black"/>
              </a:solidFill>
            </a:endParaRPr>
          </a:p>
          <a:p>
            <a:pPr marL="457200" lvl="0" indent="-457200" algn="just">
              <a:buFont typeface="Arial" pitchFamily="34" charset="0"/>
              <a:buChar char="•"/>
            </a:pPr>
            <a:r>
              <a:rPr lang="en-US" sz="3600" b="1" dirty="0">
                <a:solidFill>
                  <a:prstClr val="black"/>
                </a:solidFill>
              </a:rPr>
              <a:t>Example - </a:t>
            </a:r>
            <a:r>
              <a:rPr lang="en-US" sz="3600" dirty="0">
                <a:solidFill>
                  <a:prstClr val="black"/>
                </a:solidFill>
              </a:rPr>
              <a:t> </a:t>
            </a:r>
            <a:r>
              <a:rPr lang="en-US" sz="3600" i="1" dirty="0">
                <a:solidFill>
                  <a:prstClr val="black"/>
                </a:solidFill>
              </a:rPr>
              <a:t>Hamlyn v. Houston and Co. (1903) </a:t>
            </a:r>
            <a:r>
              <a:rPr lang="en-US" sz="3600" dirty="0">
                <a:solidFill>
                  <a:prstClr val="black"/>
                </a:solidFill>
              </a:rPr>
              <a:t>1 K.B. 81</a:t>
            </a:r>
          </a:p>
        </p:txBody>
      </p:sp>
    </p:spTree>
    <p:extLst>
      <p:ext uri="{BB962C8B-B14F-4D97-AF65-F5344CB8AC3E}">
        <p14:creationId xmlns:p14="http://schemas.microsoft.com/office/powerpoint/2010/main" val="82453985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Relationship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B</a:t>
            </a:r>
            <a:r>
              <a:rPr lang="en-US" dirty="0" smtClean="0"/>
              <a:t>etween </a:t>
            </a:r>
            <a:r>
              <a:rPr lang="en-US" b="1" dirty="0" smtClean="0">
                <a:solidFill>
                  <a:srgbClr val="FF0000"/>
                </a:solidFill>
              </a:rPr>
              <a:t>P</a:t>
            </a:r>
            <a:r>
              <a:rPr lang="en-US" b="1" dirty="0" smtClean="0"/>
              <a:t>artners</a:t>
            </a:r>
            <a:endParaRPr lang="en-US" b="1" dirty="0"/>
          </a:p>
        </p:txBody>
      </p:sp>
      <p:grpSp>
        <p:nvGrpSpPr>
          <p:cNvPr id="4" name="Group 3"/>
          <p:cNvGrpSpPr/>
          <p:nvPr/>
        </p:nvGrpSpPr>
        <p:grpSpPr>
          <a:xfrm>
            <a:off x="268010" y="1691616"/>
            <a:ext cx="11650717" cy="4267750"/>
            <a:chOff x="518465" y="1893195"/>
            <a:chExt cx="8633990" cy="3368425"/>
          </a:xfrm>
        </p:grpSpPr>
        <p:pic>
          <p:nvPicPr>
            <p:cNvPr id="5" name="Picture 2" descr="http://4vector.com/i/free-vector-kraft-paper-vector_002206_Old%20Worn%20Paper4.jpg"/>
            <p:cNvPicPr>
              <a:picLocks noChangeAspect="1" noChangeArrowheads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69398"/>
            <a:stretch/>
          </p:blipFill>
          <p:spPr bwMode="auto">
            <a:xfrm>
              <a:off x="518465" y="1893195"/>
              <a:ext cx="8633990" cy="33684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6" name="Rectangle 5"/>
            <p:cNvSpPr/>
            <p:nvPr/>
          </p:nvSpPr>
          <p:spPr>
            <a:xfrm>
              <a:off x="1383033" y="2547072"/>
              <a:ext cx="7418922" cy="240490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lang="en-US" sz="3200" dirty="0" smtClean="0">
                  <a:latin typeface="Calibri" panose="020F0502020204030204" pitchFamily="34" charset="0"/>
                  <a:cs typeface="Times New Roman" pitchFamily="18" charset="0"/>
                </a:rPr>
                <a:t>The </a:t>
              </a:r>
              <a:r>
                <a:rPr lang="en-US" sz="3200" dirty="0">
                  <a:latin typeface="Calibri" panose="020F0502020204030204" pitchFamily="34" charset="0"/>
                  <a:cs typeface="Times New Roman" pitchFamily="18" charset="0"/>
                </a:rPr>
                <a:t>relationship between partners are governed by the </a:t>
              </a:r>
              <a:r>
                <a:rPr lang="en-US" sz="3200" u="sng" dirty="0">
                  <a:solidFill>
                    <a:srgbClr val="0070C0"/>
                  </a:solidFill>
                  <a:latin typeface="Calibri" panose="020F0502020204030204" pitchFamily="34" charset="0"/>
                  <a:cs typeface="Times New Roman" pitchFamily="18" charset="0"/>
                </a:rPr>
                <a:t>Partnership Deed</a:t>
              </a:r>
              <a:r>
                <a:rPr lang="en-US" sz="3200" dirty="0">
                  <a:solidFill>
                    <a:srgbClr val="0070C0"/>
                  </a:solidFill>
                  <a:latin typeface="Calibri" panose="020F0502020204030204" pitchFamily="34" charset="0"/>
                  <a:cs typeface="Times New Roman" pitchFamily="18" charset="0"/>
                </a:rPr>
                <a:t> </a:t>
              </a:r>
              <a:r>
                <a:rPr lang="en-US" sz="3200" dirty="0">
                  <a:latin typeface="Calibri" panose="020F0502020204030204" pitchFamily="34" charset="0"/>
                  <a:cs typeface="Times New Roman" pitchFamily="18" charset="0"/>
                </a:rPr>
                <a:t>or the </a:t>
              </a:r>
              <a:r>
                <a:rPr lang="en-US" sz="3200" u="sng" dirty="0">
                  <a:solidFill>
                    <a:srgbClr val="0070C0"/>
                  </a:solidFill>
                  <a:latin typeface="Calibri" panose="020F0502020204030204" pitchFamily="34" charset="0"/>
                  <a:cs typeface="Times New Roman" pitchFamily="18" charset="0"/>
                </a:rPr>
                <a:t>Articles of partnership</a:t>
              </a:r>
              <a:r>
                <a:rPr lang="en-US" sz="3200" dirty="0">
                  <a:latin typeface="Calibri" panose="020F0502020204030204" pitchFamily="34" charset="0"/>
                  <a:cs typeface="Times New Roman" pitchFamily="18" charset="0"/>
                </a:rPr>
                <a:t>. If there is no written agreement relationship will be governed by the course of dealing among the partners.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78753559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214" y="-123605"/>
            <a:ext cx="10515600" cy="1325563"/>
          </a:xfrm>
        </p:spPr>
        <p:txBody>
          <a:bodyPr/>
          <a:lstStyle/>
          <a:p>
            <a:r>
              <a:rPr lang="en-US" b="1" dirty="0" smtClean="0"/>
              <a:t>Relationships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B</a:t>
            </a:r>
            <a:r>
              <a:rPr lang="en-US" dirty="0" smtClean="0"/>
              <a:t>etween </a:t>
            </a:r>
            <a:r>
              <a:rPr lang="en-US" b="1" dirty="0" smtClean="0">
                <a:solidFill>
                  <a:srgbClr val="FF0000"/>
                </a:solidFill>
              </a:rPr>
              <a:t>P</a:t>
            </a:r>
            <a:r>
              <a:rPr lang="en-US" b="1" dirty="0" smtClean="0"/>
              <a:t>artners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3422" y="1355834"/>
            <a:ext cx="11855668" cy="5312980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en-US" sz="3000" b="1" dirty="0" smtClean="0">
                <a:solidFill>
                  <a:srgbClr val="C00000"/>
                </a:solidFill>
              </a:rPr>
              <a:t>Rights and duties of partners</a:t>
            </a:r>
          </a:p>
          <a:p>
            <a:pPr algn="just"/>
            <a:endParaRPr lang="en-US" sz="3000" dirty="0" smtClean="0"/>
          </a:p>
          <a:p>
            <a:pPr lvl="1" algn="just"/>
            <a:r>
              <a:rPr lang="en-US" sz="3000" dirty="0" smtClean="0"/>
              <a:t>All partners are entitled to share equally in the capital and profits of partnership</a:t>
            </a:r>
            <a:r>
              <a:rPr lang="en-US" sz="3900" dirty="0" smtClean="0">
                <a:solidFill>
                  <a:srgbClr val="FF0000"/>
                </a:solidFill>
              </a:rPr>
              <a:t>.</a:t>
            </a:r>
          </a:p>
          <a:p>
            <a:pPr lvl="1" algn="just"/>
            <a:endParaRPr lang="en-US" sz="3000" dirty="0" smtClean="0"/>
          </a:p>
          <a:p>
            <a:pPr lvl="1" algn="just"/>
            <a:r>
              <a:rPr lang="en-US" sz="3000" dirty="0" smtClean="0"/>
              <a:t>No partner is entitled to interest on capital before profits as ascertained</a:t>
            </a:r>
            <a:r>
              <a:rPr lang="en-US" sz="3500" dirty="0" smtClean="0">
                <a:solidFill>
                  <a:srgbClr val="FF0000"/>
                </a:solidFill>
              </a:rPr>
              <a:t>.</a:t>
            </a:r>
          </a:p>
          <a:p>
            <a:pPr lvl="1" algn="just"/>
            <a:endParaRPr lang="en-US" sz="3000" dirty="0" smtClean="0"/>
          </a:p>
          <a:p>
            <a:pPr lvl="1" algn="just"/>
            <a:r>
              <a:rPr lang="en-US" sz="3000" dirty="0" smtClean="0"/>
              <a:t>No partner is entitled to remuneration for acting in the partnership business</a:t>
            </a:r>
            <a:r>
              <a:rPr lang="en-US" sz="3500" dirty="0" smtClean="0">
                <a:solidFill>
                  <a:srgbClr val="FF0000"/>
                </a:solidFill>
              </a:rPr>
              <a:t>.</a:t>
            </a:r>
          </a:p>
          <a:p>
            <a:pPr lvl="1" algn="just"/>
            <a:endParaRPr lang="en-US" sz="3000" dirty="0" smtClean="0"/>
          </a:p>
          <a:p>
            <a:pPr lvl="1" algn="just"/>
            <a:r>
              <a:rPr lang="en-US" sz="3000" dirty="0" smtClean="0"/>
              <a:t>Every partner is entitled to take part in the management of partnership</a:t>
            </a:r>
            <a:r>
              <a:rPr lang="en-US" sz="3500" dirty="0" smtClean="0">
                <a:solidFill>
                  <a:srgbClr val="FF0000"/>
                </a:solidFill>
              </a:rPr>
              <a:t>.</a:t>
            </a:r>
          </a:p>
          <a:p>
            <a:pPr lvl="1" algn="just"/>
            <a:endParaRPr lang="en-US" sz="3000" dirty="0" smtClean="0"/>
          </a:p>
          <a:p>
            <a:pPr lvl="1" algn="just"/>
            <a:r>
              <a:rPr lang="en-US" sz="3000" dirty="0" smtClean="0"/>
              <a:t>The </a:t>
            </a:r>
            <a:r>
              <a:rPr lang="en-US" sz="3000" u="sng" dirty="0" smtClean="0">
                <a:solidFill>
                  <a:srgbClr val="C00000"/>
                </a:solidFill>
              </a:rPr>
              <a:t>consent</a:t>
            </a:r>
            <a:r>
              <a:rPr lang="en-US" sz="3000" dirty="0" smtClean="0"/>
              <a:t> of all partners in necessary to introduce a new partner</a:t>
            </a:r>
            <a:r>
              <a:rPr lang="en-US" sz="3500" dirty="0" smtClean="0">
                <a:solidFill>
                  <a:srgbClr val="FF0000"/>
                </a:solidFill>
              </a:rPr>
              <a:t>.</a:t>
            </a:r>
          </a:p>
          <a:p>
            <a:pPr marL="457200" lvl="1" indent="0" algn="just">
              <a:buNone/>
            </a:pPr>
            <a:r>
              <a:rPr lang="en-US" sz="3000" b="1" dirty="0" smtClean="0"/>
              <a:t>   Example -</a:t>
            </a:r>
            <a:r>
              <a:rPr lang="en-US" sz="3000" dirty="0" smtClean="0"/>
              <a:t> </a:t>
            </a:r>
            <a:r>
              <a:rPr lang="en-US" sz="3000" i="1" dirty="0" smtClean="0"/>
              <a:t>Byrne v. Reid (1902)</a:t>
            </a:r>
            <a:r>
              <a:rPr lang="en-US" sz="3000" dirty="0" smtClean="0"/>
              <a:t> 2 Ch. 735</a:t>
            </a:r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466805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126124" y="362607"/>
            <a:ext cx="12123684" cy="6258910"/>
          </a:xfrm>
        </p:spPr>
        <p:txBody>
          <a:bodyPr>
            <a:normAutofit lnSpcReduction="10000"/>
          </a:bodyPr>
          <a:lstStyle/>
          <a:p>
            <a:pPr lvl="1" algn="just"/>
            <a:r>
              <a:rPr lang="en-US" sz="3200" dirty="0" smtClean="0">
                <a:solidFill>
                  <a:srgbClr val="0070C0"/>
                </a:solidFill>
              </a:rPr>
              <a:t>Ordinary matter can be decided by a majority of partners and change in the nature can be done only with the consent of all the partners.</a:t>
            </a:r>
          </a:p>
          <a:p>
            <a:pPr marL="457200" lvl="1" indent="0" algn="just">
              <a:buNone/>
            </a:pPr>
            <a:endParaRPr lang="en-US" sz="3200" dirty="0" smtClean="0"/>
          </a:p>
          <a:p>
            <a:pPr lvl="1" algn="just"/>
            <a:r>
              <a:rPr lang="en-US" sz="3200" dirty="0" smtClean="0"/>
              <a:t>A partner can be removed only by the </a:t>
            </a:r>
            <a:r>
              <a:rPr lang="en-US" sz="3200" u="sng" dirty="0" smtClean="0">
                <a:solidFill>
                  <a:srgbClr val="FF0000"/>
                </a:solidFill>
              </a:rPr>
              <a:t>consent of all the partners</a:t>
            </a:r>
            <a:r>
              <a:rPr lang="en-US" sz="3200" dirty="0" smtClean="0">
                <a:solidFill>
                  <a:srgbClr val="FF0000"/>
                </a:solidFill>
              </a:rPr>
              <a:t>.</a:t>
            </a:r>
          </a:p>
          <a:p>
            <a:pPr lvl="1" algn="just"/>
            <a:endParaRPr lang="en-US" sz="3200" dirty="0" smtClean="0"/>
          </a:p>
          <a:p>
            <a:pPr lvl="1" algn="just"/>
            <a:r>
              <a:rPr lang="en-US" sz="3200" dirty="0" smtClean="0">
                <a:solidFill>
                  <a:srgbClr val="0070C0"/>
                </a:solidFill>
              </a:rPr>
              <a:t>A partner is entitled to indemnity in respect of payments made and liabilities incurred by him in the ordinary business of the firm </a:t>
            </a:r>
            <a:r>
              <a:rPr lang="en-US" sz="3600" dirty="0" smtClean="0">
                <a:solidFill>
                  <a:srgbClr val="0070C0"/>
                </a:solidFill>
              </a:rPr>
              <a:t>.</a:t>
            </a:r>
          </a:p>
          <a:p>
            <a:pPr marL="457200" lvl="1" indent="0" algn="just">
              <a:buNone/>
            </a:pPr>
            <a:endParaRPr lang="en-US" sz="3200" dirty="0" smtClean="0"/>
          </a:p>
          <a:p>
            <a:pPr lvl="1" algn="just"/>
            <a:r>
              <a:rPr lang="en-US" sz="3200" dirty="0" smtClean="0"/>
              <a:t>Advance over and above the capital is entitled to receive interest</a:t>
            </a:r>
            <a:r>
              <a:rPr lang="en-US" sz="3200" dirty="0" smtClean="0">
                <a:solidFill>
                  <a:srgbClr val="FF0000"/>
                </a:solidFill>
              </a:rPr>
              <a:t> .</a:t>
            </a:r>
            <a:endParaRPr lang="en-US" sz="3200" dirty="0" smtClean="0"/>
          </a:p>
          <a:p>
            <a:pPr marL="457200" lvl="1" indent="0" algn="just">
              <a:buNone/>
            </a:pPr>
            <a:endParaRPr lang="en-US" sz="3200" dirty="0" smtClean="0"/>
          </a:p>
          <a:p>
            <a:pPr lvl="1" algn="just"/>
            <a:r>
              <a:rPr lang="en-US" sz="3200" dirty="0" smtClean="0">
                <a:solidFill>
                  <a:srgbClr val="0070C0"/>
                </a:solidFill>
              </a:rPr>
              <a:t>Every partner is entitled to inspect books which must be kept in the principal place of business</a:t>
            </a:r>
            <a:r>
              <a:rPr lang="en-US" sz="3600" dirty="0" smtClean="0">
                <a:solidFill>
                  <a:srgbClr val="0070C0"/>
                </a:solidFill>
              </a:rPr>
              <a:t>.</a:t>
            </a:r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461727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442</TotalTime>
  <Words>955</Words>
  <Application>Microsoft Office PowerPoint</Application>
  <PresentationFormat>Custom</PresentationFormat>
  <Paragraphs>119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Office Theme</vt:lpstr>
      <vt:lpstr>PowerPoint Presentation</vt:lpstr>
      <vt:lpstr>Introduction to the Law of Partnership</vt:lpstr>
      <vt:lpstr>Requirements to Form a Valid Partnership </vt:lpstr>
      <vt:lpstr>Requirements to Form a Valid Partnership </vt:lpstr>
      <vt:lpstr>PowerPoint Presentation</vt:lpstr>
      <vt:lpstr>PowerPoint Presentation</vt:lpstr>
      <vt:lpstr>Relationship Between Partners</vt:lpstr>
      <vt:lpstr>Relationships Between Partners</vt:lpstr>
      <vt:lpstr>PowerPoint Presentation</vt:lpstr>
      <vt:lpstr>PowerPoint Presentation</vt:lpstr>
      <vt:lpstr>Conducts of Partners</vt:lpstr>
      <vt:lpstr>PowerPoint Presentation</vt:lpstr>
      <vt:lpstr>Changing Partners</vt:lpstr>
      <vt:lpstr>PowerPoint Presentation</vt:lpstr>
      <vt:lpstr>How can a Partnership Be Dissolved </vt:lpstr>
      <vt:lpstr>PowerPoint Presentation</vt:lpstr>
      <vt:lpstr>Dissolution Without Any Order From The Court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hp</cp:lastModifiedBy>
  <cp:revision>54</cp:revision>
  <dcterms:created xsi:type="dcterms:W3CDTF">2016-08-08T03:12:58Z</dcterms:created>
  <dcterms:modified xsi:type="dcterms:W3CDTF">2016-10-04T15:52:18Z</dcterms:modified>
</cp:coreProperties>
</file>